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22"/>
  </p:notesMasterIdLst>
  <p:sldIdLst>
    <p:sldId id="256" r:id="rId3"/>
    <p:sldId id="284" r:id="rId4"/>
    <p:sldId id="287" r:id="rId5"/>
    <p:sldId id="286" r:id="rId6"/>
    <p:sldId id="289" r:id="rId7"/>
    <p:sldId id="290" r:id="rId8"/>
    <p:sldId id="291" r:id="rId9"/>
    <p:sldId id="292" r:id="rId10"/>
    <p:sldId id="293" r:id="rId11"/>
    <p:sldId id="294" r:id="rId12"/>
    <p:sldId id="296" r:id="rId13"/>
    <p:sldId id="295" r:id="rId14"/>
    <p:sldId id="297" r:id="rId15"/>
    <p:sldId id="298" r:id="rId16"/>
    <p:sldId id="299" r:id="rId17"/>
    <p:sldId id="300" r:id="rId18"/>
    <p:sldId id="301" r:id="rId19"/>
    <p:sldId id="302" r:id="rId20"/>
    <p:sldId id="28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0964" autoAdjust="0"/>
  </p:normalViewPr>
  <p:slideViewPr>
    <p:cSldViewPr snapToGrid="0">
      <p:cViewPr varScale="1">
        <p:scale>
          <a:sx n="122" d="100"/>
          <a:sy n="122" d="100"/>
        </p:scale>
        <p:origin x="1284"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resistorguide.com/photoresistor/"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forbes.com/sites/jacobmorgan/2014/05/13/simple-explanation-internet-things-that-anyone-can-understand/#275e12b11d09"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IFTT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PubNub"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1" i="0" kern="1200" dirty="0">
                <a:solidFill>
                  <a:schemeClr val="tx1"/>
                </a:solidFill>
                <a:effectLst/>
                <a:latin typeface="+mn-lt"/>
                <a:ea typeface="+mn-ea"/>
                <a:cs typeface="+mn-cs"/>
              </a:rPr>
              <a:t>Read more</a:t>
            </a:r>
            <a:r>
              <a:rPr lang="en-US" sz="1100" b="0" i="0" kern="1200" dirty="0">
                <a:solidFill>
                  <a:schemeClr val="tx1"/>
                </a:solidFill>
                <a:effectLst/>
                <a:latin typeface="+mn-lt"/>
                <a:ea typeface="+mn-ea"/>
                <a:cs typeface="+mn-cs"/>
              </a:rPr>
              <a:t> </a:t>
            </a:r>
            <a:r>
              <a:rPr lang="en-US" sz="1100" b="0" i="0" u="none" strike="noStrike" kern="1200" dirty="0">
                <a:solidFill>
                  <a:schemeClr val="tx1"/>
                </a:solidFill>
                <a:effectLst/>
                <a:latin typeface="+mn-lt"/>
                <a:ea typeface="+mn-ea"/>
                <a:cs typeface="+mn-cs"/>
                <a:hlinkClick r:id="rId3"/>
              </a:rPr>
              <a:t>http://www.resistorguide.com/photoresistor/</a:t>
            </a:r>
            <a:r>
              <a:rPr lang="en-US" sz="1100" b="0" i="0" u="none" strike="noStrike" kern="1200" dirty="0">
                <a:solidFill>
                  <a:schemeClr val="tx1"/>
                </a:solidFill>
                <a:effectLst/>
                <a:latin typeface="+mn-lt"/>
                <a:ea typeface="+mn-ea"/>
                <a:cs typeface="+mn-cs"/>
              </a:rPr>
              <a:t> </a:t>
            </a:r>
          </a:p>
          <a:p>
            <a:pPr lvl="0" rtl="0">
              <a:spcBef>
                <a:spcPts val="0"/>
              </a:spcBef>
              <a:buNone/>
            </a:pPr>
            <a:r>
              <a:rPr lang="en-US" sz="1100" b="0" i="0" u="none" strike="noStrike" kern="1200" dirty="0">
                <a:solidFill>
                  <a:schemeClr val="tx1"/>
                </a:solidFill>
                <a:effectLst/>
                <a:latin typeface="+mn-lt"/>
                <a:ea typeface="+mn-ea"/>
                <a:cs typeface="+mn-cs"/>
              </a:rPr>
              <a:t>https://www.kitronik.co.uk/blog/how-an-ldr-light-dependent-resistor-works/ </a:t>
            </a:r>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6262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b="1" dirty="0"/>
              <a:t>Read more </a:t>
            </a:r>
            <a:r>
              <a:rPr lang="en-US" dirty="0"/>
              <a:t>https://learn.adafruit.com/pir-passive-infrared-proximity-motion-sensor/how-pirs-work</a:t>
            </a: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3434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0" i="0" kern="1200" dirty="0">
                <a:solidFill>
                  <a:schemeClr val="tx1"/>
                </a:solidFill>
                <a:effectLst/>
                <a:latin typeface="+mn-lt"/>
                <a:ea typeface="+mn-ea"/>
                <a:cs typeface="+mn-cs"/>
              </a:rPr>
              <a:t>*A </a:t>
            </a:r>
            <a:r>
              <a:rPr lang="en-US" sz="1100" b="1" i="0" kern="1200" dirty="0">
                <a:solidFill>
                  <a:schemeClr val="tx1"/>
                </a:solidFill>
                <a:effectLst/>
                <a:latin typeface="+mn-lt"/>
                <a:ea typeface="+mn-ea"/>
                <a:cs typeface="+mn-cs"/>
              </a:rPr>
              <a:t>semiconducto</a:t>
            </a:r>
            <a:r>
              <a:rPr lang="en-US" sz="1100" b="0" i="0" kern="1200" dirty="0">
                <a:solidFill>
                  <a:schemeClr val="tx1"/>
                </a:solidFill>
                <a:effectLst/>
                <a:latin typeface="+mn-lt"/>
                <a:ea typeface="+mn-ea"/>
                <a:cs typeface="+mn-cs"/>
              </a:rPr>
              <a:t>r is a substance, usually a solid chemical element or compound, that can conduct electricity under some </a:t>
            </a:r>
          </a:p>
          <a:p>
            <a:pPr lvl="0" rtl="0">
              <a:spcBef>
                <a:spcPts val="0"/>
              </a:spcBef>
              <a:buNone/>
            </a:pPr>
            <a:r>
              <a:rPr lang="en-US" sz="1100" b="0" i="0" kern="1200" dirty="0">
                <a:solidFill>
                  <a:schemeClr val="tx1"/>
                </a:solidFill>
                <a:effectLst/>
                <a:latin typeface="+mn-lt"/>
                <a:ea typeface="+mn-ea"/>
                <a:cs typeface="+mn-cs"/>
              </a:rPr>
              <a:t>conditions but not others, making it a good medium for the control of electrical current.</a:t>
            </a:r>
          </a:p>
          <a:p>
            <a:pPr lvl="0" rtl="0">
              <a:spcBef>
                <a:spcPts val="0"/>
              </a:spcBef>
              <a:buNone/>
            </a:pPr>
            <a:r>
              <a:rPr lang="en-US" sz="1100" b="0" i="0" kern="1200" dirty="0">
                <a:solidFill>
                  <a:schemeClr val="tx1"/>
                </a:solidFill>
                <a:effectLst/>
                <a:latin typeface="+mn-lt"/>
                <a:ea typeface="+mn-ea"/>
                <a:cs typeface="+mn-cs"/>
              </a:rPr>
              <a:t>*The key function of an</a:t>
            </a:r>
            <a:r>
              <a:rPr lang="en-US" sz="1100" b="1" i="0" kern="1200" dirty="0">
                <a:solidFill>
                  <a:schemeClr val="tx1"/>
                </a:solidFill>
                <a:effectLst/>
                <a:latin typeface="+mn-lt"/>
                <a:ea typeface="+mn-ea"/>
                <a:cs typeface="+mn-cs"/>
              </a:rPr>
              <a:t> ideal diode </a:t>
            </a:r>
            <a:r>
              <a:rPr lang="en-US" sz="1100" b="0" i="0" kern="1200" dirty="0">
                <a:solidFill>
                  <a:schemeClr val="tx1"/>
                </a:solidFill>
                <a:effectLst/>
                <a:latin typeface="+mn-lt"/>
                <a:ea typeface="+mn-ea"/>
                <a:cs typeface="+mn-cs"/>
              </a:rPr>
              <a:t>is to control the </a:t>
            </a:r>
            <a:r>
              <a:rPr lang="en-US" sz="1100" b="0" i="1" kern="1200" dirty="0">
                <a:solidFill>
                  <a:schemeClr val="tx1"/>
                </a:solidFill>
                <a:effectLst/>
                <a:latin typeface="+mn-lt"/>
                <a:ea typeface="+mn-ea"/>
                <a:cs typeface="+mn-cs"/>
              </a:rPr>
              <a:t>direction</a:t>
            </a:r>
            <a:r>
              <a:rPr lang="en-US" sz="1100" b="0" i="0" kern="1200" dirty="0">
                <a:solidFill>
                  <a:schemeClr val="tx1"/>
                </a:solidFill>
                <a:effectLst/>
                <a:latin typeface="+mn-lt"/>
                <a:ea typeface="+mn-ea"/>
                <a:cs typeface="+mn-cs"/>
              </a:rPr>
              <a:t> of current-flow. Current passing through a diode can only go in </a:t>
            </a:r>
          </a:p>
          <a:p>
            <a:pPr lvl="0" rtl="0">
              <a:spcBef>
                <a:spcPts val="0"/>
              </a:spcBef>
              <a:buNone/>
            </a:pPr>
            <a:r>
              <a:rPr lang="en-US" sz="1100" b="0" i="0" kern="1200" dirty="0">
                <a:solidFill>
                  <a:schemeClr val="tx1"/>
                </a:solidFill>
                <a:effectLst/>
                <a:latin typeface="+mn-lt"/>
                <a:ea typeface="+mn-ea"/>
                <a:cs typeface="+mn-cs"/>
              </a:rPr>
              <a:t>one direction, called the forward direction.</a:t>
            </a:r>
          </a:p>
          <a:p>
            <a:pPr lvl="0" rtl="0">
              <a:spcBef>
                <a:spcPts val="0"/>
              </a:spcBef>
              <a:buNone/>
            </a:pPr>
            <a:r>
              <a:rPr lang="en-US" sz="1100" b="1" i="0" kern="1200" dirty="0">
                <a:solidFill>
                  <a:schemeClr val="tx1"/>
                </a:solidFill>
                <a:effectLst/>
                <a:latin typeface="+mn-lt"/>
                <a:ea typeface="+mn-ea"/>
                <a:cs typeface="+mn-cs"/>
              </a:rPr>
              <a:t>Read more </a:t>
            </a:r>
            <a:r>
              <a:rPr lang="en-US" sz="1100" b="0" i="0" kern="1200" dirty="0">
                <a:solidFill>
                  <a:schemeClr val="tx1"/>
                </a:solidFill>
                <a:effectLst/>
                <a:latin typeface="+mn-lt"/>
                <a:ea typeface="+mn-ea"/>
                <a:cs typeface="+mn-cs"/>
              </a:rPr>
              <a:t>https://learn.sparkfun.com/tutorials/light-emitting-diodes-leds </a:t>
            </a:r>
          </a:p>
          <a:p>
            <a:pPr lvl="0" rtl="0">
              <a:spcBef>
                <a:spcPts val="0"/>
              </a:spcBef>
              <a:buNone/>
            </a:pPr>
            <a:r>
              <a:rPr lang="en-US" b="0" dirty="0"/>
              <a:t>http://whatis.techtarget.com/definition/light-emitting-diode-LED</a:t>
            </a:r>
            <a:endParaRPr b="0"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0380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6596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9897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8665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9001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9913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8647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7096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7058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1" i="0" kern="1200" dirty="0">
                <a:solidFill>
                  <a:schemeClr val="tx1"/>
                </a:solidFill>
                <a:effectLst/>
                <a:latin typeface="+mn-lt"/>
                <a:ea typeface="+mn-ea"/>
                <a:cs typeface="+mn-cs"/>
              </a:rPr>
              <a:t>Read More </a:t>
            </a:r>
            <a:r>
              <a:rPr lang="en-US" sz="1100" b="0" i="0" kern="1200" dirty="0">
                <a:solidFill>
                  <a:schemeClr val="tx1"/>
                </a:solidFill>
                <a:effectLst/>
                <a:latin typeface="+mn-lt"/>
                <a:ea typeface="+mn-ea"/>
                <a:cs typeface="+mn-cs"/>
                <a:hlinkClick r:id="rId3"/>
              </a:rPr>
              <a:t>https://www.forbes.com/sites/jacobmorgan/2014/05/13/simple-explanation-internet-things-that-anyone-can-understand/#275e12b11d09</a:t>
            </a: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4378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3231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1" i="0" kern="1200" dirty="0">
                <a:solidFill>
                  <a:schemeClr val="tx1"/>
                </a:solidFill>
                <a:effectLst/>
                <a:latin typeface="+mn-lt"/>
                <a:ea typeface="+mn-ea"/>
                <a:cs typeface="+mn-cs"/>
              </a:rPr>
              <a:t>Read More </a:t>
            </a:r>
            <a:r>
              <a:rPr lang="en-US" dirty="0"/>
              <a:t>https://en.wikipedia.org/wiki/ThingSpeak </a:t>
            </a: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7741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1" i="0" kern="1200" dirty="0">
                <a:solidFill>
                  <a:schemeClr val="tx1"/>
                </a:solidFill>
                <a:effectLst/>
                <a:latin typeface="+mn-lt"/>
                <a:ea typeface="+mn-ea"/>
                <a:cs typeface="+mn-cs"/>
              </a:rPr>
              <a:t>Read More </a:t>
            </a:r>
            <a:r>
              <a:rPr lang="en-US" sz="1100" b="0" i="0" kern="1200" dirty="0">
                <a:solidFill>
                  <a:schemeClr val="tx1"/>
                </a:solidFill>
                <a:effectLst/>
                <a:latin typeface="+mn-lt"/>
                <a:ea typeface="+mn-ea"/>
                <a:cs typeface="+mn-cs"/>
                <a:hlinkClick r:id="rId3"/>
              </a:rPr>
              <a:t>https://en.wikipedia.org/wiki/IFTTT</a:t>
            </a: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2507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lang="en-US" sz="1100" b="1" i="0" kern="1200" dirty="0">
                <a:solidFill>
                  <a:schemeClr val="tx1"/>
                </a:solidFill>
                <a:effectLst/>
                <a:latin typeface="+mn-lt"/>
                <a:ea typeface="+mn-ea"/>
                <a:cs typeface="+mn-cs"/>
              </a:rPr>
              <a:t>Read More </a:t>
            </a:r>
            <a:r>
              <a:rPr lang="en-US" sz="1100" b="0" i="0" kern="1200" dirty="0">
                <a:solidFill>
                  <a:schemeClr val="tx1"/>
                </a:solidFill>
                <a:effectLst/>
                <a:latin typeface="+mn-lt"/>
                <a:ea typeface="+mn-ea"/>
                <a:cs typeface="+mn-cs"/>
                <a:hlinkClick r:id="rId3"/>
              </a:rPr>
              <a:t>https://en.wikipedia.org/wiki/PubNub</a:t>
            </a:r>
            <a:endParaRPr lang="en-US" sz="1100" b="0" i="0" kern="1200" dirty="0">
              <a:solidFill>
                <a:schemeClr val="tx1"/>
              </a:solidFill>
              <a:effectLst/>
              <a:latin typeface="+mn-lt"/>
              <a:ea typeface="+mn-ea"/>
              <a:cs typeface="+mn-cs"/>
            </a:endParaRPr>
          </a:p>
          <a:p>
            <a:pPr lvl="0" rtl="0">
              <a:spcBef>
                <a:spcPts val="0"/>
              </a:spcBef>
              <a:buNone/>
            </a:pPr>
            <a:endParaRPr b="1"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9495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b="1" dirty="0"/>
              <a:t>Main Website - </a:t>
            </a:r>
            <a:r>
              <a:rPr lang="en-US" dirty="0"/>
              <a:t>https://www.raspberrypi.org/</a:t>
            </a:r>
          </a:p>
          <a:p>
            <a:pPr lvl="0" rtl="0">
              <a:spcBef>
                <a:spcPts val="0"/>
              </a:spcBef>
              <a:buNone/>
            </a:pPr>
            <a:r>
              <a:rPr lang="en-US" b="1" dirty="0"/>
              <a:t>Arduino vs Raspberry PI - </a:t>
            </a:r>
            <a:r>
              <a:rPr lang="en-US" dirty="0"/>
              <a:t>https://makezine.com/2015/12/04/admittedly-simplistic-guide-raspberry-pi-vs-arduino/ ; https://circuitdigest.com/article/arduino-vs-raspberryp-pi-difference-between-the-two</a:t>
            </a:r>
          </a:p>
          <a:p>
            <a:pPr lvl="0" rtl="0">
              <a:spcBef>
                <a:spcPts val="0"/>
              </a:spcBef>
              <a:buNone/>
            </a:pPr>
            <a:r>
              <a:rPr lang="en-US" b="1" dirty="0"/>
              <a:t>Raspberry PI OS - </a:t>
            </a:r>
            <a:r>
              <a:rPr lang="en-US" dirty="0"/>
              <a:t>https://lifehacker.com/the-best-operating-systems-for-your-raspberry-pi-projec-1774669829</a:t>
            </a:r>
          </a:p>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9143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b="1" dirty="0"/>
              <a:t>Read more </a:t>
            </a:r>
            <a:r>
              <a:rPr lang="en-US" b="0" dirty="0"/>
              <a:t>https://www.smart-prototyping.com/DHT11-Humidity-and-Temperature-Sensor-Module</a:t>
            </a:r>
          </a:p>
          <a:p>
            <a:pPr lvl="0" rtl="0">
              <a:spcBef>
                <a:spcPts val="0"/>
              </a:spcBef>
              <a:buNone/>
            </a:pPr>
            <a:r>
              <a:rPr lang="en-US" b="1" dirty="0"/>
              <a:t>Example with Arduino: </a:t>
            </a:r>
            <a:r>
              <a:rPr lang="en-US" dirty="0"/>
              <a:t>https://www.smart-prototyping.com/blog/DHT11-Temperature-and-Humidity-Sensor-with-an-Arduino-Uno</a:t>
            </a: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0339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685800" y="1597819"/>
            <a:ext cx="7772400" cy="11025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8" name="Shape 58"/>
          <p:cNvSpPr txBox="1">
            <a:spLocks noGrp="1"/>
          </p:cNvSpPr>
          <p:nvPr>
            <p:ph type="subTitle" idx="1"/>
          </p:nvPr>
        </p:nvSpPr>
        <p:spPr>
          <a:xfrm>
            <a:off x="1371600" y="2914650"/>
            <a:ext cx="6400800" cy="1314300"/>
          </a:xfrm>
          <a:prstGeom prst="rect">
            <a:avLst/>
          </a:prstGeom>
          <a:noFill/>
          <a:ln>
            <a:noFill/>
          </a:ln>
        </p:spPr>
        <p:txBody>
          <a:bodyPr wrap="square"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59" name="Shape 59"/>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64" name="Shape 64"/>
          <p:cNvSpPr txBox="1">
            <a:spLocks noGrp="1"/>
          </p:cNvSpPr>
          <p:nvPr>
            <p:ph type="body" idx="1"/>
          </p:nvPr>
        </p:nvSpPr>
        <p:spPr>
          <a:xfrm>
            <a:off x="457200" y="1200151"/>
            <a:ext cx="8229600" cy="33945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722313" y="3305176"/>
            <a:ext cx="7772400" cy="1021500"/>
          </a:xfrm>
          <a:prstGeom prst="rect">
            <a:avLst/>
          </a:prstGeom>
          <a:noFill/>
          <a:ln>
            <a:noFill/>
          </a:ln>
        </p:spPr>
        <p:txBody>
          <a:bodyPr wrap="square"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0" name="Shape 70"/>
          <p:cNvSpPr txBox="1">
            <a:spLocks noGrp="1"/>
          </p:cNvSpPr>
          <p:nvPr>
            <p:ph type="body" idx="1"/>
          </p:nvPr>
        </p:nvSpPr>
        <p:spPr>
          <a:xfrm>
            <a:off x="722313" y="2180035"/>
            <a:ext cx="7772400" cy="1125000"/>
          </a:xfrm>
          <a:prstGeom prst="rect">
            <a:avLst/>
          </a:prstGeom>
          <a:noFill/>
          <a:ln>
            <a:noFill/>
          </a:ln>
        </p:spPr>
        <p:txBody>
          <a:bodyPr wrap="square"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6" name="Shape 76"/>
          <p:cNvSpPr txBox="1">
            <a:spLocks noGrp="1"/>
          </p:cNvSpPr>
          <p:nvPr>
            <p:ph type="body" idx="1"/>
          </p:nvPr>
        </p:nvSpPr>
        <p:spPr>
          <a:xfrm>
            <a:off x="457200" y="900113"/>
            <a:ext cx="4038600" cy="254550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body" idx="2"/>
          </p:nvPr>
        </p:nvSpPr>
        <p:spPr>
          <a:xfrm>
            <a:off x="4648200" y="900113"/>
            <a:ext cx="4038600" cy="254550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92" name="Shape 92"/>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3" name="Shape 93"/>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5"/>
        <p:cNvGrpSpPr/>
        <p:nvPr/>
      </p:nvGrpSpPr>
      <p:grpSpPr>
        <a:xfrm>
          <a:off x="0" y="0"/>
          <a:ext cx="0" cy="0"/>
          <a:chOff x="0" y="0"/>
          <a:chExt cx="0" cy="0"/>
        </a:xfrm>
      </p:grpSpPr>
      <p:sp>
        <p:nvSpPr>
          <p:cNvPr id="96" name="Shape 96"/>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7" name="Shape 97"/>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8" name="Shape 98"/>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57201" y="204787"/>
            <a:ext cx="3008400" cy="871500"/>
          </a:xfrm>
          <a:prstGeom prst="rect">
            <a:avLst/>
          </a:prstGeom>
          <a:noFill/>
          <a:ln>
            <a:noFill/>
          </a:ln>
        </p:spPr>
        <p:txBody>
          <a:bodyPr wrap="square"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1" name="Shape 101"/>
          <p:cNvSpPr txBox="1">
            <a:spLocks noGrp="1"/>
          </p:cNvSpPr>
          <p:nvPr>
            <p:ph type="body" idx="1"/>
          </p:nvPr>
        </p:nvSpPr>
        <p:spPr>
          <a:xfrm>
            <a:off x="3575050" y="204788"/>
            <a:ext cx="5111700" cy="43899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2" name="Shape 102"/>
          <p:cNvSpPr txBox="1">
            <a:spLocks noGrp="1"/>
          </p:cNvSpPr>
          <p:nvPr>
            <p:ph type="body" idx="2"/>
          </p:nvPr>
        </p:nvSpPr>
        <p:spPr>
          <a:xfrm>
            <a:off x="457201" y="1076326"/>
            <a:ext cx="3008400" cy="3518400"/>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4" name="Shape 104"/>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5" name="Shape 105"/>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1792288" y="3600450"/>
            <a:ext cx="5486400" cy="425100"/>
          </a:xfrm>
          <a:prstGeom prst="rect">
            <a:avLst/>
          </a:prstGeom>
          <a:noFill/>
          <a:ln>
            <a:noFill/>
          </a:ln>
        </p:spPr>
        <p:txBody>
          <a:bodyPr wrap="square"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8" name="Shape 108"/>
          <p:cNvSpPr>
            <a:spLocks noGrp="1"/>
          </p:cNvSpPr>
          <p:nvPr>
            <p:ph type="pic" idx="2"/>
          </p:nvPr>
        </p:nvSpPr>
        <p:spPr>
          <a:xfrm>
            <a:off x="1792288" y="459581"/>
            <a:ext cx="5486400" cy="3086100"/>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9" name="Shape 109"/>
          <p:cNvSpPr txBox="1">
            <a:spLocks noGrp="1"/>
          </p:cNvSpPr>
          <p:nvPr>
            <p:ph type="body" idx="1"/>
          </p:nvPr>
        </p:nvSpPr>
        <p:spPr>
          <a:xfrm>
            <a:off x="1792288" y="4025503"/>
            <a:ext cx="5486400" cy="603600"/>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2" name="Shape 112"/>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15" name="Shape 115"/>
          <p:cNvSpPr txBox="1">
            <a:spLocks noGrp="1"/>
          </p:cNvSpPr>
          <p:nvPr>
            <p:ph type="body" idx="1"/>
          </p:nvPr>
        </p:nvSpPr>
        <p:spPr>
          <a:xfrm rot="5400000">
            <a:off x="2874750" y="-1217399"/>
            <a:ext cx="3394500" cy="82296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6" name="Shape 116"/>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rot="5400000">
            <a:off x="6012600" y="771581"/>
            <a:ext cx="3291000" cy="20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21" name="Shape 121"/>
          <p:cNvSpPr txBox="1">
            <a:spLocks noGrp="1"/>
          </p:cNvSpPr>
          <p:nvPr>
            <p:ph type="body" idx="1"/>
          </p:nvPr>
        </p:nvSpPr>
        <p:spPr>
          <a:xfrm rot="5400000">
            <a:off x="1821600" y="-1209619"/>
            <a:ext cx="3291000" cy="60198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2" name="Shape 122"/>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4" name="Shape 124"/>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2" name="Shape 52"/>
          <p:cNvSpPr txBox="1">
            <a:spLocks noGrp="1"/>
          </p:cNvSpPr>
          <p:nvPr>
            <p:ph type="body" idx="1"/>
          </p:nvPr>
        </p:nvSpPr>
        <p:spPr>
          <a:xfrm>
            <a:off x="457200" y="1200151"/>
            <a:ext cx="8229600" cy="33945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4" r:id="rId5"/>
    <p:sldLayoutId id="2147483665"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4.gif"/><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5.gif"/></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jp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jpe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Shape 129"/>
          <p:cNvSpPr txBox="1">
            <a:spLocks noGrp="1"/>
          </p:cNvSpPr>
          <p:nvPr>
            <p:ph type="ctrTitle"/>
          </p:nvPr>
        </p:nvSpPr>
        <p:spPr>
          <a:xfrm>
            <a:off x="659672" y="1221600"/>
            <a:ext cx="7772400" cy="1102500"/>
          </a:xfrm>
          <a:prstGeom prst="rect">
            <a:avLst/>
          </a:prstGeom>
        </p:spPr>
        <p:txBody>
          <a:bodyPr wrap="square" lIns="91425" tIns="91425" rIns="91425" bIns="91425" anchor="ctr" anchorCtr="0">
            <a:noAutofit/>
          </a:bodyPr>
          <a:lstStyle/>
          <a:p>
            <a:pPr lvl="0" rtl="0">
              <a:spcBef>
                <a:spcPts val="0"/>
              </a:spcBef>
              <a:buNone/>
            </a:pPr>
            <a:r>
              <a:rPr lang="en-US" dirty="0">
                <a:solidFill>
                  <a:srgbClr val="FFFFFF"/>
                </a:solidFill>
              </a:rPr>
              <a:t>Beginners guide to IOT using a Raspberry Pi</a:t>
            </a:r>
            <a:endParaRPr lang="en" dirty="0">
              <a:solidFill>
                <a:srgbClr val="FFFFFF"/>
              </a:solidFill>
            </a:endParaRPr>
          </a:p>
        </p:txBody>
      </p:sp>
      <p:sp>
        <p:nvSpPr>
          <p:cNvPr id="130" name="Shape 130"/>
          <p:cNvSpPr txBox="1">
            <a:spLocks noGrp="1"/>
          </p:cNvSpPr>
          <p:nvPr>
            <p:ph type="subTitle" idx="1"/>
          </p:nvPr>
        </p:nvSpPr>
        <p:spPr>
          <a:prstGeom prst="rect">
            <a:avLst/>
          </a:prstGeom>
        </p:spPr>
        <p:txBody>
          <a:bodyPr wrap="square" lIns="91425" tIns="91425" rIns="91425" bIns="91425" anchor="t" anchorCtr="0">
            <a:noAutofit/>
          </a:bodyPr>
          <a:lstStyle/>
          <a:p>
            <a:pPr marL="0" lvl="0" indent="0" rtl="0">
              <a:spcBef>
                <a:spcPts val="0"/>
              </a:spcBef>
              <a:buNone/>
            </a:pPr>
            <a:r>
              <a:rPr lang="en" sz="1800" dirty="0">
                <a:solidFill>
                  <a:srgbClr val="FFFFFF"/>
                </a:solidFill>
              </a:rPr>
              <a:t>Presented By : The Assembly Team</a:t>
            </a:r>
          </a:p>
        </p:txBody>
      </p:sp>
      <p:sp>
        <p:nvSpPr>
          <p:cNvPr id="2" name="AutoShape 2" descr="Image result for smart phone clip art">
            <a:extLst>
              <a:ext uri="{FF2B5EF4-FFF2-40B4-BE49-F238E27FC236}">
                <a16:creationId xmlns:a16="http://schemas.microsoft.com/office/drawing/2014/main" id="{5CE146E8-D995-479E-AB98-A501A820ADD0}"/>
              </a:ext>
            </a:extLst>
          </p:cNvPr>
          <p:cNvSpPr>
            <a:spLocks noChangeAspect="1" noChangeArrowheads="1"/>
          </p:cNvSpPr>
          <p:nvPr/>
        </p:nvSpPr>
        <p:spPr bwMode="auto">
          <a:xfrm>
            <a:off x="1466192" y="2350284"/>
            <a:ext cx="1878665" cy="18786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smart phone clip art">
            <a:extLst>
              <a:ext uri="{FF2B5EF4-FFF2-40B4-BE49-F238E27FC236}">
                <a16:creationId xmlns:a16="http://schemas.microsoft.com/office/drawing/2014/main" id="{80AC078B-D2E7-49BC-9108-2A56E59D202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 dirty="0">
                <a:solidFill>
                  <a:schemeClr val="bg1"/>
                </a:solidFill>
              </a:rPr>
              <a:t>Photoresistor (</a:t>
            </a:r>
            <a:r>
              <a:rPr lang="en-US" dirty="0">
                <a:solidFill>
                  <a:schemeClr val="bg1"/>
                </a:solidFill>
              </a:rPr>
              <a:t>LDR)</a:t>
            </a:r>
            <a:endParaRPr lang="en" dirty="0">
              <a:solidFill>
                <a:schemeClr val="bg1"/>
              </a:solidFill>
            </a:endParaRPr>
          </a:p>
        </p:txBody>
      </p:sp>
      <p:pic>
        <p:nvPicPr>
          <p:cNvPr id="5" name="Shape 188">
            <a:extLst>
              <a:ext uri="{FF2B5EF4-FFF2-40B4-BE49-F238E27FC236}">
                <a16:creationId xmlns:a16="http://schemas.microsoft.com/office/drawing/2014/main" id="{2FB4272D-68C9-4FE9-A4B0-BE09D89E5686}"/>
              </a:ext>
            </a:extLst>
          </p:cNvPr>
          <p:cNvPicPr preferRelativeResize="0"/>
          <p:nvPr/>
        </p:nvPicPr>
        <p:blipFill>
          <a:blip r:embed="rId4">
            <a:alphaModFix/>
          </a:blip>
          <a:stretch>
            <a:fillRect/>
          </a:stretch>
        </p:blipFill>
        <p:spPr>
          <a:xfrm>
            <a:off x="5588000" y="1282932"/>
            <a:ext cx="3098799" cy="2191184"/>
          </a:xfrm>
          <a:prstGeom prst="rect">
            <a:avLst/>
          </a:prstGeom>
          <a:noFill/>
          <a:ln>
            <a:noFill/>
          </a:ln>
        </p:spPr>
      </p:pic>
      <p:sp>
        <p:nvSpPr>
          <p:cNvPr id="6" name="TextBox 5">
            <a:extLst>
              <a:ext uri="{FF2B5EF4-FFF2-40B4-BE49-F238E27FC236}">
                <a16:creationId xmlns:a16="http://schemas.microsoft.com/office/drawing/2014/main" id="{053DDC62-3D19-4441-9609-AE7317C7576D}"/>
              </a:ext>
            </a:extLst>
          </p:cNvPr>
          <p:cNvSpPr txBox="1"/>
          <p:nvPr/>
        </p:nvSpPr>
        <p:spPr>
          <a:xfrm>
            <a:off x="457199" y="1337936"/>
            <a:ext cx="5008279" cy="27315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500" kern="1200" dirty="0">
                <a:solidFill>
                  <a:schemeClr val="bg1"/>
                </a:solidFill>
              </a:rPr>
              <a:t>Photo resistors, also known as light dependent resistors (LDR)</a:t>
            </a:r>
            <a:endParaRPr lang="en-US" sz="1500" dirty="0">
              <a:solidFill>
                <a:schemeClr val="bg1"/>
              </a:solidFill>
            </a:endParaRPr>
          </a:p>
          <a:p>
            <a:pPr marL="285750" indent="-285750">
              <a:lnSpc>
                <a:spcPct val="150000"/>
              </a:lnSpc>
              <a:buFont typeface="Arial" panose="020B0604020202020204" pitchFamily="34" charset="0"/>
              <a:buChar char="•"/>
            </a:pPr>
            <a:r>
              <a:rPr lang="en-US" sz="1500" kern="1200" dirty="0">
                <a:solidFill>
                  <a:schemeClr val="bg1"/>
                </a:solidFill>
              </a:rPr>
              <a:t>Measures the light intensity</a:t>
            </a:r>
            <a:endParaRPr lang="en-US" sz="1500" dirty="0">
              <a:solidFill>
                <a:schemeClr val="bg1"/>
              </a:solidFill>
            </a:endParaRPr>
          </a:p>
          <a:p>
            <a:pPr marL="285750" lvl="0" indent="-285750">
              <a:lnSpc>
                <a:spcPct val="150000"/>
              </a:lnSpc>
              <a:buFont typeface="Arial" panose="020B0604020202020204" pitchFamily="34" charset="0"/>
              <a:buChar char="•"/>
            </a:pPr>
            <a:r>
              <a:rPr lang="en-US" sz="1500" kern="1200" dirty="0">
                <a:solidFill>
                  <a:schemeClr val="bg1"/>
                </a:solidFill>
              </a:rPr>
              <a:t>In the dark, their resistance is very high, and when exposed to light, the resistance drops dramatically</a:t>
            </a:r>
            <a:endParaRPr lang="en-US" sz="1500" dirty="0">
              <a:solidFill>
                <a:schemeClr val="bg1"/>
              </a:solidFill>
            </a:endParaRPr>
          </a:p>
          <a:p>
            <a:pPr marL="285750" indent="-285750">
              <a:lnSpc>
                <a:spcPct val="150000"/>
              </a:lnSpc>
              <a:buFont typeface="Arial" panose="020B0604020202020204" pitchFamily="34" charset="0"/>
              <a:buChar char="•"/>
            </a:pPr>
            <a:r>
              <a:rPr lang="en-US" sz="1500" dirty="0">
                <a:solidFill>
                  <a:schemeClr val="bg1"/>
                </a:solidFill>
              </a:rPr>
              <a:t>Variable resistor which varies depending on the intensity of light that fall upon it</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280346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PIR motion sensor</a:t>
            </a:r>
            <a:endParaRPr lang="en" dirty="0">
              <a:solidFill>
                <a:schemeClr val="bg1"/>
              </a:solidFill>
            </a:endParaRPr>
          </a:p>
        </p:txBody>
      </p:sp>
      <p:pic>
        <p:nvPicPr>
          <p:cNvPr id="3" name="Picture 2">
            <a:extLst>
              <a:ext uri="{FF2B5EF4-FFF2-40B4-BE49-F238E27FC236}">
                <a16:creationId xmlns:a16="http://schemas.microsoft.com/office/drawing/2014/main" id="{77B2E8BB-EFA4-49C5-869D-82235FAE0EBC}"/>
              </a:ext>
            </a:extLst>
          </p:cNvPr>
          <p:cNvPicPr>
            <a:picLocks noChangeAspect="1"/>
          </p:cNvPicPr>
          <p:nvPr/>
        </p:nvPicPr>
        <p:blipFill>
          <a:blip r:embed="rId4"/>
          <a:stretch>
            <a:fillRect/>
          </a:stretch>
        </p:blipFill>
        <p:spPr>
          <a:xfrm>
            <a:off x="5170987" y="1355969"/>
            <a:ext cx="3515811" cy="2848708"/>
          </a:xfrm>
          <a:prstGeom prst="rect">
            <a:avLst/>
          </a:prstGeom>
        </p:spPr>
      </p:pic>
      <p:sp>
        <p:nvSpPr>
          <p:cNvPr id="8" name="TextBox 7">
            <a:extLst>
              <a:ext uri="{FF2B5EF4-FFF2-40B4-BE49-F238E27FC236}">
                <a16:creationId xmlns:a16="http://schemas.microsoft.com/office/drawing/2014/main" id="{96E89CB5-D734-4D9E-BC2B-D2E170787F53}"/>
              </a:ext>
            </a:extLst>
          </p:cNvPr>
          <p:cNvSpPr txBox="1"/>
          <p:nvPr/>
        </p:nvSpPr>
        <p:spPr>
          <a:xfrm>
            <a:off x="168030" y="1355969"/>
            <a:ext cx="5008279" cy="21270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500" kern="1200" dirty="0">
                <a:solidFill>
                  <a:schemeClr val="bg1"/>
                </a:solidFill>
              </a:rPr>
              <a:t>Pyroelectric/ Passive infrared motion sensor</a:t>
            </a:r>
          </a:p>
          <a:p>
            <a:pPr marL="285750" indent="-285750">
              <a:lnSpc>
                <a:spcPct val="150000"/>
              </a:lnSpc>
              <a:buFont typeface="Arial" panose="020B0604020202020204" pitchFamily="34" charset="0"/>
              <a:buChar char="•"/>
            </a:pPr>
            <a:r>
              <a:rPr lang="en-US" sz="1500" kern="1200" dirty="0">
                <a:solidFill>
                  <a:schemeClr val="bg1"/>
                </a:solidFill>
              </a:rPr>
              <a:t>Detect movements/ motion whenever an object in detected in the sensor range </a:t>
            </a:r>
          </a:p>
          <a:p>
            <a:pPr marL="285750" indent="-285750">
              <a:lnSpc>
                <a:spcPct val="150000"/>
              </a:lnSpc>
              <a:buFont typeface="Arial" panose="020B0604020202020204" pitchFamily="34" charset="0"/>
              <a:buChar char="•"/>
            </a:pPr>
            <a:r>
              <a:rPr lang="en-US" sz="1500" kern="1200" dirty="0">
                <a:solidFill>
                  <a:schemeClr val="bg1"/>
                </a:solidFill>
              </a:rPr>
              <a:t>Made up of </a:t>
            </a:r>
            <a:r>
              <a:rPr lang="en-US" sz="1500" dirty="0">
                <a:solidFill>
                  <a:schemeClr val="bg1"/>
                </a:solidFill>
              </a:rPr>
              <a:t> pyroelectric sensor (round dome), detects levels of infrared radiation.</a:t>
            </a:r>
          </a:p>
          <a:p>
            <a:pPr marL="285750" indent="-285750">
              <a:lnSpc>
                <a:spcPct val="150000"/>
              </a:lnSpc>
              <a:buFont typeface="Arial" panose="020B0604020202020204" pitchFamily="34" charset="0"/>
              <a:buChar char="•"/>
            </a:pPr>
            <a:r>
              <a:rPr lang="en-US" sz="1500" dirty="0">
                <a:solidFill>
                  <a:schemeClr val="bg1"/>
                </a:solidFill>
              </a:rPr>
              <a:t>2 knobs to provide control for the device</a:t>
            </a:r>
          </a:p>
        </p:txBody>
      </p:sp>
    </p:spTree>
    <p:extLst>
      <p:ext uri="{BB962C8B-B14F-4D97-AF65-F5344CB8AC3E}">
        <p14:creationId xmlns:p14="http://schemas.microsoft.com/office/powerpoint/2010/main" val="1554182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Light Emitted Diode</a:t>
            </a:r>
            <a:endParaRPr lang="en" dirty="0">
              <a:solidFill>
                <a:schemeClr val="bg1"/>
              </a:solidFill>
            </a:endParaRPr>
          </a:p>
        </p:txBody>
      </p:sp>
      <p:pic>
        <p:nvPicPr>
          <p:cNvPr id="4098" name="Picture 2" descr="Image result for led">
            <a:extLst>
              <a:ext uri="{FF2B5EF4-FFF2-40B4-BE49-F238E27FC236}">
                <a16:creationId xmlns:a16="http://schemas.microsoft.com/office/drawing/2014/main" id="{ADDA74E4-999B-4E43-9AC4-8933572A9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448" y="1112319"/>
            <a:ext cx="2362567" cy="145943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led gif">
            <a:extLst>
              <a:ext uri="{FF2B5EF4-FFF2-40B4-BE49-F238E27FC236}">
                <a16:creationId xmlns:a16="http://schemas.microsoft.com/office/drawing/2014/main" id="{69331A26-39F7-4540-9726-7BE3E6A4E4B0}"/>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330092" y="2702901"/>
            <a:ext cx="3704492" cy="18638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B45765-DC69-4403-BC28-D1A75E2A75B0}"/>
              </a:ext>
            </a:extLst>
          </p:cNvPr>
          <p:cNvSpPr txBox="1"/>
          <p:nvPr/>
        </p:nvSpPr>
        <p:spPr>
          <a:xfrm>
            <a:off x="457199" y="1337936"/>
            <a:ext cx="5008279" cy="30777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500" kern="1200" dirty="0">
                <a:solidFill>
                  <a:schemeClr val="bg1"/>
                </a:solidFill>
              </a:rPr>
              <a:t>Light Emitting Diode (LED) </a:t>
            </a:r>
            <a:endParaRPr lang="en-US" sz="1500" dirty="0">
              <a:solidFill>
                <a:schemeClr val="bg1"/>
              </a:solidFill>
            </a:endParaRPr>
          </a:p>
          <a:p>
            <a:pPr marL="285750" indent="-285750">
              <a:lnSpc>
                <a:spcPct val="150000"/>
              </a:lnSpc>
              <a:buFont typeface="Arial" panose="020B0604020202020204" pitchFamily="34" charset="0"/>
              <a:buChar char="•"/>
            </a:pPr>
            <a:r>
              <a:rPr lang="en-US" sz="1500" kern="1200" dirty="0">
                <a:solidFill>
                  <a:schemeClr val="bg1"/>
                </a:solidFill>
              </a:rPr>
              <a:t>Semi-conductor device</a:t>
            </a:r>
            <a:endParaRPr lang="en-US" sz="1500" dirty="0">
              <a:solidFill>
                <a:schemeClr val="bg1"/>
              </a:solidFill>
            </a:endParaRPr>
          </a:p>
          <a:p>
            <a:pPr marL="285750" lvl="0" indent="-285750">
              <a:lnSpc>
                <a:spcPct val="150000"/>
              </a:lnSpc>
              <a:buFont typeface="Arial" panose="020B0604020202020204" pitchFamily="34" charset="0"/>
              <a:buChar char="•"/>
            </a:pPr>
            <a:r>
              <a:rPr lang="en-US" sz="1500" dirty="0">
                <a:solidFill>
                  <a:schemeClr val="bg1"/>
                </a:solidFill>
              </a:rPr>
              <a:t>A particular type of diode that convert electrical energy into light.</a:t>
            </a:r>
          </a:p>
          <a:p>
            <a:pPr marL="285750" lvl="0" indent="-285750">
              <a:lnSpc>
                <a:spcPct val="150000"/>
              </a:lnSpc>
              <a:buFont typeface="Arial" panose="020B0604020202020204" pitchFamily="34" charset="0"/>
              <a:buChar char="•"/>
            </a:pPr>
            <a:r>
              <a:rPr lang="en-US" sz="1500" dirty="0">
                <a:solidFill>
                  <a:schemeClr val="bg1"/>
                </a:solidFill>
              </a:rPr>
              <a:t>LEDs are like tiny lightbulbs (require less power)</a:t>
            </a:r>
          </a:p>
          <a:p>
            <a:pPr marL="285750" lvl="0" indent="-285750">
              <a:lnSpc>
                <a:spcPct val="150000"/>
              </a:lnSpc>
              <a:buFont typeface="Arial" panose="020B0604020202020204" pitchFamily="34" charset="0"/>
              <a:buChar char="•"/>
            </a:pPr>
            <a:r>
              <a:rPr lang="en-US" sz="1500" dirty="0">
                <a:solidFill>
                  <a:schemeClr val="bg1"/>
                </a:solidFill>
              </a:rPr>
              <a:t>Energy efficient in comparison</a:t>
            </a:r>
          </a:p>
          <a:p>
            <a:pPr marL="285750" lvl="0" indent="-285750">
              <a:lnSpc>
                <a:spcPct val="150000"/>
              </a:lnSpc>
              <a:buFont typeface="Arial" panose="020B0604020202020204" pitchFamily="34" charset="0"/>
              <a:buChar char="•"/>
            </a:pPr>
            <a:r>
              <a:rPr lang="en-US" sz="1500" dirty="0">
                <a:solidFill>
                  <a:schemeClr val="bg1"/>
                </a:solidFill>
              </a:rPr>
              <a:t>Longer end -&gt; positive end (anode)</a:t>
            </a:r>
          </a:p>
          <a:p>
            <a:pPr marL="285750" lvl="0" indent="-285750">
              <a:lnSpc>
                <a:spcPct val="150000"/>
              </a:lnSpc>
              <a:buFont typeface="Arial" panose="020B0604020202020204" pitchFamily="34" charset="0"/>
              <a:buChar char="•"/>
            </a:pPr>
            <a:r>
              <a:rPr lang="en-US" sz="1500" dirty="0">
                <a:solidFill>
                  <a:schemeClr val="bg1"/>
                </a:solidFill>
              </a:rPr>
              <a:t>Shorter end -&gt; negative end (cathode)</a:t>
            </a:r>
          </a:p>
          <a:p>
            <a:pPr marL="285750" lvl="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734841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2" name="AutoShape 2" descr="Related image">
            <a:extLst>
              <a:ext uri="{FF2B5EF4-FFF2-40B4-BE49-F238E27FC236}">
                <a16:creationId xmlns:a16="http://schemas.microsoft.com/office/drawing/2014/main" id="{1417972A-D731-4B3D-A0F8-E708C8A8C428}"/>
              </a:ext>
            </a:extLst>
          </p:cNvPr>
          <p:cNvSpPr>
            <a:spLocks noChangeAspect="1" noChangeArrowheads="1"/>
          </p:cNvSpPr>
          <p:nvPr/>
        </p:nvSpPr>
        <p:spPr bwMode="auto">
          <a:xfrm>
            <a:off x="4419599" y="2419349"/>
            <a:ext cx="2379785" cy="23797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6" name="Picture 4" descr="Image result for iot funny gif">
            <a:extLst>
              <a:ext uri="{FF2B5EF4-FFF2-40B4-BE49-F238E27FC236}">
                <a16:creationId xmlns:a16="http://schemas.microsoft.com/office/drawing/2014/main" id="{41342AC5-F015-43EC-A2F5-5492F1823FA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26423" y="515815"/>
            <a:ext cx="8737821" cy="4010057"/>
          </a:xfrm>
          <a:prstGeom prst="rect">
            <a:avLst/>
          </a:prstGeom>
          <a:noFill/>
          <a:extLst>
            <a:ext uri="{909E8E84-426E-40DD-AFC4-6F175D3DCCD1}">
              <a14:hiddenFill xmlns:a14="http://schemas.microsoft.com/office/drawing/2010/main">
                <a:solidFill>
                  <a:srgbClr val="FFFFFF"/>
                </a:solidFill>
              </a14:hiddenFill>
            </a:ext>
          </a:extLst>
        </p:spPr>
      </p:pic>
      <p:sp>
        <p:nvSpPr>
          <p:cNvPr id="4" name="Shape 144">
            <a:extLst>
              <a:ext uri="{FF2B5EF4-FFF2-40B4-BE49-F238E27FC236}">
                <a16:creationId xmlns:a16="http://schemas.microsoft.com/office/drawing/2014/main" id="{10DFD969-97AE-41AC-B756-26BA759AA2A2}"/>
              </a:ext>
            </a:extLst>
          </p:cNvPr>
          <p:cNvSpPr txBox="1">
            <a:spLocks/>
          </p:cNvSpPr>
          <p:nvPr/>
        </p:nvSpPr>
        <p:spPr>
          <a:xfrm>
            <a:off x="0" y="2200518"/>
            <a:ext cx="3571630" cy="1081944"/>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sz="4800" b="1" dirty="0">
                <a:solidFill>
                  <a:schemeClr val="tx1"/>
                </a:solidFill>
              </a:rPr>
              <a:t>Let’s Begin</a:t>
            </a:r>
            <a:endParaRPr lang="en" sz="4800" b="1" dirty="0">
              <a:solidFill>
                <a:schemeClr val="tx1"/>
              </a:solidFill>
            </a:endParaRPr>
          </a:p>
        </p:txBody>
      </p:sp>
    </p:spTree>
    <p:extLst>
      <p:ext uri="{BB962C8B-B14F-4D97-AF65-F5344CB8AC3E}">
        <p14:creationId xmlns:p14="http://schemas.microsoft.com/office/powerpoint/2010/main" val="915352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lang="en" dirty="0">
              <a:solidFill>
                <a:schemeClr val="bg1"/>
              </a:solidFill>
            </a:endParaRPr>
          </a:p>
        </p:txBody>
      </p:sp>
      <p:sp>
        <p:nvSpPr>
          <p:cNvPr id="5" name="Shape 144">
            <a:extLst>
              <a:ext uri="{FF2B5EF4-FFF2-40B4-BE49-F238E27FC236}">
                <a16:creationId xmlns:a16="http://schemas.microsoft.com/office/drawing/2014/main" id="{5E1AA286-5A99-4EEE-BDEF-61A634DBE9E3}"/>
              </a:ext>
            </a:extLst>
          </p:cNvPr>
          <p:cNvSpPr txBox="1">
            <a:spLocks/>
          </p:cNvSpPr>
          <p:nvPr/>
        </p:nvSpPr>
        <p:spPr>
          <a:xfrm>
            <a:off x="609599" y="3583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What will we be building</a:t>
            </a:r>
            <a:endParaRPr lang="en" dirty="0">
              <a:solidFill>
                <a:schemeClr val="bg1"/>
              </a:solidFill>
            </a:endParaRPr>
          </a:p>
        </p:txBody>
      </p:sp>
      <p:pic>
        <p:nvPicPr>
          <p:cNvPr id="6" name="Shape 259">
            <a:extLst>
              <a:ext uri="{FF2B5EF4-FFF2-40B4-BE49-F238E27FC236}">
                <a16:creationId xmlns:a16="http://schemas.microsoft.com/office/drawing/2014/main" id="{C7AC5213-8EEF-42CD-A25B-94E9958E070B}"/>
              </a:ext>
            </a:extLst>
          </p:cNvPr>
          <p:cNvPicPr preferRelativeResize="0"/>
          <p:nvPr/>
        </p:nvPicPr>
        <p:blipFill>
          <a:blip r:embed="rId4">
            <a:alphaModFix/>
          </a:blip>
          <a:stretch>
            <a:fillRect/>
          </a:stretch>
        </p:blipFill>
        <p:spPr>
          <a:xfrm>
            <a:off x="513185" y="2319287"/>
            <a:ext cx="2484575" cy="2258725"/>
          </a:xfrm>
          <a:prstGeom prst="rect">
            <a:avLst/>
          </a:prstGeom>
          <a:noFill/>
          <a:ln>
            <a:noFill/>
          </a:ln>
        </p:spPr>
      </p:pic>
      <p:pic>
        <p:nvPicPr>
          <p:cNvPr id="7" name="Shape 260">
            <a:extLst>
              <a:ext uri="{FF2B5EF4-FFF2-40B4-BE49-F238E27FC236}">
                <a16:creationId xmlns:a16="http://schemas.microsoft.com/office/drawing/2014/main" id="{4D476A5C-C435-4F15-8F64-9280A288AF63}"/>
              </a:ext>
            </a:extLst>
          </p:cNvPr>
          <p:cNvPicPr preferRelativeResize="0"/>
          <p:nvPr/>
        </p:nvPicPr>
        <p:blipFill>
          <a:blip r:embed="rId5">
            <a:alphaModFix/>
          </a:blip>
          <a:stretch>
            <a:fillRect/>
          </a:stretch>
        </p:blipFill>
        <p:spPr>
          <a:xfrm>
            <a:off x="7090359" y="2953824"/>
            <a:ext cx="1655055" cy="1450903"/>
          </a:xfrm>
          <a:prstGeom prst="rect">
            <a:avLst/>
          </a:prstGeom>
          <a:noFill/>
          <a:ln>
            <a:noFill/>
          </a:ln>
        </p:spPr>
      </p:pic>
      <p:pic>
        <p:nvPicPr>
          <p:cNvPr id="8" name="Shape 261">
            <a:extLst>
              <a:ext uri="{FF2B5EF4-FFF2-40B4-BE49-F238E27FC236}">
                <a16:creationId xmlns:a16="http://schemas.microsoft.com/office/drawing/2014/main" id="{3ECEA626-673C-4858-BC95-722E282CE615}"/>
              </a:ext>
            </a:extLst>
          </p:cNvPr>
          <p:cNvPicPr preferRelativeResize="0"/>
          <p:nvPr/>
        </p:nvPicPr>
        <p:blipFill>
          <a:blip r:embed="rId6">
            <a:alphaModFix/>
          </a:blip>
          <a:stretch>
            <a:fillRect/>
          </a:stretch>
        </p:blipFill>
        <p:spPr>
          <a:xfrm>
            <a:off x="3061267" y="1778636"/>
            <a:ext cx="1356200" cy="1356200"/>
          </a:xfrm>
          <a:prstGeom prst="rect">
            <a:avLst/>
          </a:prstGeom>
          <a:noFill/>
          <a:ln>
            <a:noFill/>
          </a:ln>
        </p:spPr>
      </p:pic>
      <p:pic>
        <p:nvPicPr>
          <p:cNvPr id="9" name="Shape 262">
            <a:extLst>
              <a:ext uri="{FF2B5EF4-FFF2-40B4-BE49-F238E27FC236}">
                <a16:creationId xmlns:a16="http://schemas.microsoft.com/office/drawing/2014/main" id="{0FE7295D-683D-43FB-BA95-2B163E5070E6}"/>
              </a:ext>
            </a:extLst>
          </p:cNvPr>
          <p:cNvPicPr preferRelativeResize="0"/>
          <p:nvPr/>
        </p:nvPicPr>
        <p:blipFill>
          <a:blip r:embed="rId7">
            <a:alphaModFix/>
          </a:blip>
          <a:stretch>
            <a:fillRect/>
          </a:stretch>
        </p:blipFill>
        <p:spPr>
          <a:xfrm>
            <a:off x="2530600" y="3104257"/>
            <a:ext cx="3477325" cy="1830026"/>
          </a:xfrm>
          <a:prstGeom prst="rect">
            <a:avLst/>
          </a:prstGeom>
          <a:noFill/>
          <a:ln>
            <a:noFill/>
          </a:ln>
        </p:spPr>
      </p:pic>
      <p:pic>
        <p:nvPicPr>
          <p:cNvPr id="10" name="Shape 263" descr="Screen Shot 2017-08-17 at 1.17.59 PM.png">
            <a:extLst>
              <a:ext uri="{FF2B5EF4-FFF2-40B4-BE49-F238E27FC236}">
                <a16:creationId xmlns:a16="http://schemas.microsoft.com/office/drawing/2014/main" id="{29670FB7-C876-4E4B-AEA6-C953BF8FB89C}"/>
              </a:ext>
            </a:extLst>
          </p:cNvPr>
          <p:cNvPicPr preferRelativeResize="0"/>
          <p:nvPr/>
        </p:nvPicPr>
        <p:blipFill>
          <a:blip r:embed="rId8">
            <a:alphaModFix/>
          </a:blip>
          <a:stretch>
            <a:fillRect/>
          </a:stretch>
        </p:blipFill>
        <p:spPr>
          <a:xfrm>
            <a:off x="4140094" y="1285071"/>
            <a:ext cx="2300725" cy="490825"/>
          </a:xfrm>
          <a:prstGeom prst="rect">
            <a:avLst/>
          </a:prstGeom>
          <a:noFill/>
          <a:ln>
            <a:noFill/>
          </a:ln>
        </p:spPr>
      </p:pic>
      <p:pic>
        <p:nvPicPr>
          <p:cNvPr id="9218" name="Picture 2" descr="Image result for pubnub">
            <a:extLst>
              <a:ext uri="{FF2B5EF4-FFF2-40B4-BE49-F238E27FC236}">
                <a16:creationId xmlns:a16="http://schemas.microsoft.com/office/drawing/2014/main" id="{0D3B861E-734A-4184-B9CB-D381F46941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2333" y="1433409"/>
            <a:ext cx="2641600" cy="60444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led">
            <a:extLst>
              <a:ext uri="{FF2B5EF4-FFF2-40B4-BE49-F238E27FC236}">
                <a16:creationId xmlns:a16="http://schemas.microsoft.com/office/drawing/2014/main" id="{63D97541-60E0-4C98-ADC9-1FB9BEF492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017730">
            <a:off x="6288496" y="895857"/>
            <a:ext cx="2664256" cy="222021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motion sensor">
            <a:extLst>
              <a:ext uri="{FF2B5EF4-FFF2-40B4-BE49-F238E27FC236}">
                <a16:creationId xmlns:a16="http://schemas.microsoft.com/office/drawing/2014/main" id="{4F482E9E-9BE9-418A-8B3F-EC4AB0EA4AF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3636" t="5298" r="13841" b="7939"/>
          <a:stretch/>
        </p:blipFill>
        <p:spPr bwMode="auto">
          <a:xfrm>
            <a:off x="4963422" y="1973031"/>
            <a:ext cx="1593049" cy="1450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331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a:solidFill>
                  <a:schemeClr val="bg1"/>
                </a:solidFill>
              </a:rPr>
              <a:t>Overview of the Process</a:t>
            </a:r>
            <a:endParaRPr lang="en" dirty="0">
              <a:solidFill>
                <a:schemeClr val="bg1"/>
              </a:solidFill>
            </a:endParaRPr>
          </a:p>
        </p:txBody>
      </p:sp>
      <p:pic>
        <p:nvPicPr>
          <p:cNvPr id="5" name="Shape 270">
            <a:extLst>
              <a:ext uri="{FF2B5EF4-FFF2-40B4-BE49-F238E27FC236}">
                <a16:creationId xmlns:a16="http://schemas.microsoft.com/office/drawing/2014/main" id="{46DC3323-B4FC-4235-BFFE-06000E7C2918}"/>
              </a:ext>
            </a:extLst>
          </p:cNvPr>
          <p:cNvPicPr preferRelativeResize="0"/>
          <p:nvPr/>
        </p:nvPicPr>
        <p:blipFill>
          <a:blip r:embed="rId4">
            <a:alphaModFix/>
          </a:blip>
          <a:stretch>
            <a:fillRect/>
          </a:stretch>
        </p:blipFill>
        <p:spPr>
          <a:xfrm>
            <a:off x="1352062" y="985218"/>
            <a:ext cx="6893169" cy="3594598"/>
          </a:xfrm>
          <a:prstGeom prst="rect">
            <a:avLst/>
          </a:prstGeom>
          <a:noFill/>
          <a:ln>
            <a:noFill/>
          </a:ln>
        </p:spPr>
      </p:pic>
    </p:spTree>
    <p:extLst>
      <p:ext uri="{BB962C8B-B14F-4D97-AF65-F5344CB8AC3E}">
        <p14:creationId xmlns:p14="http://schemas.microsoft.com/office/powerpoint/2010/main" val="3117592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a:solidFill>
                  <a:schemeClr val="bg1"/>
                </a:solidFill>
              </a:rPr>
              <a:t>Overview of the Process</a:t>
            </a:r>
            <a:endParaRPr lang="en" dirty="0">
              <a:solidFill>
                <a:schemeClr val="bg1"/>
              </a:solidFill>
            </a:endParaRPr>
          </a:p>
        </p:txBody>
      </p:sp>
      <p:pic>
        <p:nvPicPr>
          <p:cNvPr id="6" name="Shape 277">
            <a:extLst>
              <a:ext uri="{FF2B5EF4-FFF2-40B4-BE49-F238E27FC236}">
                <a16:creationId xmlns:a16="http://schemas.microsoft.com/office/drawing/2014/main" id="{DA9B1013-BA77-4589-A2D7-1D2A8A0C531F}"/>
              </a:ext>
            </a:extLst>
          </p:cNvPr>
          <p:cNvPicPr preferRelativeResize="0"/>
          <p:nvPr/>
        </p:nvPicPr>
        <p:blipFill>
          <a:blip r:embed="rId4">
            <a:alphaModFix/>
          </a:blip>
          <a:stretch>
            <a:fillRect/>
          </a:stretch>
        </p:blipFill>
        <p:spPr>
          <a:xfrm>
            <a:off x="1482553" y="965816"/>
            <a:ext cx="6460248" cy="3633900"/>
          </a:xfrm>
          <a:prstGeom prst="rect">
            <a:avLst/>
          </a:prstGeom>
          <a:noFill/>
          <a:ln>
            <a:noFill/>
          </a:ln>
        </p:spPr>
      </p:pic>
    </p:spTree>
    <p:extLst>
      <p:ext uri="{BB962C8B-B14F-4D97-AF65-F5344CB8AC3E}">
        <p14:creationId xmlns:p14="http://schemas.microsoft.com/office/powerpoint/2010/main" val="1662636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200" y="-107124"/>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The Circuit Diagram</a:t>
            </a:r>
            <a:endParaRPr lang="en" dirty="0">
              <a:solidFill>
                <a:schemeClr val="bg1"/>
              </a:solidFill>
            </a:endParaRPr>
          </a:p>
        </p:txBody>
      </p:sp>
      <p:pic>
        <p:nvPicPr>
          <p:cNvPr id="7" name="Picture 6">
            <a:extLst>
              <a:ext uri="{FF2B5EF4-FFF2-40B4-BE49-F238E27FC236}">
                <a16:creationId xmlns:a16="http://schemas.microsoft.com/office/drawing/2014/main" id="{270B96EB-3846-4D1D-B7E4-17D046DA359B}"/>
              </a:ext>
            </a:extLst>
          </p:cNvPr>
          <p:cNvPicPr>
            <a:picLocks noChangeAspect="1"/>
          </p:cNvPicPr>
          <p:nvPr/>
        </p:nvPicPr>
        <p:blipFill>
          <a:blip r:embed="rId4"/>
          <a:stretch>
            <a:fillRect/>
          </a:stretch>
        </p:blipFill>
        <p:spPr>
          <a:xfrm>
            <a:off x="457200" y="672414"/>
            <a:ext cx="8229600" cy="4471086"/>
          </a:xfrm>
          <a:prstGeom prst="rect">
            <a:avLst/>
          </a:prstGeom>
        </p:spPr>
      </p:pic>
    </p:spTree>
    <p:extLst>
      <p:ext uri="{BB962C8B-B14F-4D97-AF65-F5344CB8AC3E}">
        <p14:creationId xmlns:p14="http://schemas.microsoft.com/office/powerpoint/2010/main" val="2817162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Code and steps</a:t>
            </a:r>
            <a:endParaRPr lang="en" dirty="0">
              <a:solidFill>
                <a:schemeClr val="bg1"/>
              </a:solidFill>
            </a:endParaRPr>
          </a:p>
        </p:txBody>
      </p:sp>
      <p:sp>
        <p:nvSpPr>
          <p:cNvPr id="5" name="TextBox 4">
            <a:extLst>
              <a:ext uri="{FF2B5EF4-FFF2-40B4-BE49-F238E27FC236}">
                <a16:creationId xmlns:a16="http://schemas.microsoft.com/office/drawing/2014/main" id="{69C66A93-A4D3-4E80-A8C9-77F8769AD1AC}"/>
              </a:ext>
            </a:extLst>
          </p:cNvPr>
          <p:cNvSpPr txBox="1"/>
          <p:nvPr/>
        </p:nvSpPr>
        <p:spPr>
          <a:xfrm>
            <a:off x="457199" y="1337935"/>
            <a:ext cx="8413263" cy="1577355"/>
          </a:xfrm>
          <a:prstGeom prst="rect">
            <a:avLst/>
          </a:prstGeom>
          <a:noFill/>
        </p:spPr>
        <p:txBody>
          <a:bodyPr wrap="square" rtlCol="0">
            <a:spAutoFit/>
          </a:bodyPr>
          <a:lstStyle/>
          <a:p>
            <a:pPr>
              <a:lnSpc>
                <a:spcPct val="150000"/>
              </a:lnSpc>
            </a:pPr>
            <a:r>
              <a:rPr lang="en-US" sz="1500" kern="1200" dirty="0">
                <a:solidFill>
                  <a:schemeClr val="bg1"/>
                </a:solidFill>
              </a:rPr>
              <a:t>You can find the code and the steps on how to carry with the entire workshop on:</a:t>
            </a:r>
          </a:p>
          <a:p>
            <a:pPr>
              <a:lnSpc>
                <a:spcPct val="150000"/>
              </a:lnSpc>
            </a:pPr>
            <a:r>
              <a:rPr lang="en-US" sz="2500" kern="1200" dirty="0">
                <a:solidFill>
                  <a:schemeClr val="tx1"/>
                </a:solidFill>
                <a:highlight>
                  <a:srgbClr val="FFFF00"/>
                </a:highlight>
              </a:rPr>
              <a:t>https://github.com/The-Assembly/IOT-using-raspberry-PI </a:t>
            </a:r>
          </a:p>
          <a:p>
            <a:pPr marL="285750" indent="-285750">
              <a:lnSpc>
                <a:spcPct val="150000"/>
              </a:lnSpc>
              <a:buFont typeface="Arial" panose="020B0604020202020204" pitchFamily="34" charset="0"/>
              <a:buChar char="•"/>
            </a:pPr>
            <a:endParaRPr lang="en-US" sz="1500" dirty="0">
              <a:solidFill>
                <a:schemeClr val="bg1"/>
              </a:solidFill>
            </a:endParaRPr>
          </a:p>
          <a:p>
            <a:pPr marL="285750" lvl="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2632328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5" name="Shape 238">
            <a:extLst>
              <a:ext uri="{FF2B5EF4-FFF2-40B4-BE49-F238E27FC236}">
                <a16:creationId xmlns:a16="http://schemas.microsoft.com/office/drawing/2014/main" id="{5ED2B87D-95CC-457C-B6E4-30C1C947F004}"/>
              </a:ext>
            </a:extLst>
          </p:cNvPr>
          <p:cNvSpPr txBox="1">
            <a:spLocks noGrp="1"/>
          </p:cNvSpPr>
          <p:nvPr>
            <p:ph type="title"/>
          </p:nvPr>
        </p:nvSpPr>
        <p:spPr>
          <a:xfrm>
            <a:off x="1061223" y="205979"/>
            <a:ext cx="6770700" cy="857400"/>
          </a:xfrm>
          <a:prstGeom prst="rect">
            <a:avLst/>
          </a:prstGeom>
          <a:noFill/>
          <a:ln>
            <a:noFill/>
          </a:ln>
        </p:spPr>
        <p:txBody>
          <a:bodyPr wrap="square" lIns="91425" tIns="45700" rIns="91425" bIns="45700" anchor="ctr" anchorCtr="0">
            <a:noAutofit/>
          </a:bodyPr>
          <a:lstStyle/>
          <a:p>
            <a:pPr marL="1828800" marR="0" lvl="0" indent="0" algn="l" rtl="0">
              <a:spcBef>
                <a:spcPts val="0"/>
              </a:spcBef>
              <a:buClr>
                <a:schemeClr val="dk1"/>
              </a:buClr>
              <a:buSzPct val="25000"/>
              <a:buFont typeface="Calibri"/>
              <a:buNone/>
            </a:pPr>
            <a:r>
              <a:rPr lang="en" dirty="0">
                <a:solidFill>
                  <a:srgbClr val="FFFFFF"/>
                </a:solidFill>
              </a:rPr>
              <a:t>THANK YOU</a:t>
            </a:r>
          </a:p>
        </p:txBody>
      </p:sp>
      <p:pic>
        <p:nvPicPr>
          <p:cNvPr id="3" name="Picture 2" descr="A screenshot of a cell phone&#10;&#10;Description generated with high confidence">
            <a:extLst>
              <a:ext uri="{FF2B5EF4-FFF2-40B4-BE49-F238E27FC236}">
                <a16:creationId xmlns:a16="http://schemas.microsoft.com/office/drawing/2014/main" id="{6A3E1171-8111-4E09-B420-DBFEAB288030}"/>
              </a:ext>
            </a:extLst>
          </p:cNvPr>
          <p:cNvPicPr>
            <a:picLocks noChangeAspect="1"/>
          </p:cNvPicPr>
          <p:nvPr/>
        </p:nvPicPr>
        <p:blipFill>
          <a:blip r:embed="rId4"/>
          <a:stretch>
            <a:fillRect/>
          </a:stretch>
        </p:blipFill>
        <p:spPr>
          <a:xfrm>
            <a:off x="0" y="0"/>
            <a:ext cx="9144000" cy="5143500"/>
          </a:xfrm>
          <a:prstGeom prst="rect">
            <a:avLst/>
          </a:prstGeom>
        </p:spPr>
      </p:pic>
      <p:sp>
        <p:nvSpPr>
          <p:cNvPr id="8" name="Shape 238">
            <a:extLst>
              <a:ext uri="{FF2B5EF4-FFF2-40B4-BE49-F238E27FC236}">
                <a16:creationId xmlns:a16="http://schemas.microsoft.com/office/drawing/2014/main" id="{87075B69-225D-460E-B804-22081EE745B1}"/>
              </a:ext>
            </a:extLst>
          </p:cNvPr>
          <p:cNvSpPr txBox="1">
            <a:spLocks/>
          </p:cNvSpPr>
          <p:nvPr/>
        </p:nvSpPr>
        <p:spPr>
          <a:xfrm>
            <a:off x="1312077" y="411958"/>
            <a:ext cx="6770700" cy="8574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pPr marL="1828800" algn="l">
              <a:buSzPct val="25000"/>
            </a:pPr>
            <a:r>
              <a:rPr lang="en" dirty="0">
                <a:solidFill>
                  <a:srgbClr val="FFFFFF"/>
                </a:solidFill>
              </a:rPr>
              <a:t>THANK YOU</a:t>
            </a:r>
          </a:p>
        </p:txBody>
      </p:sp>
    </p:spTree>
    <p:extLst>
      <p:ext uri="{BB962C8B-B14F-4D97-AF65-F5344CB8AC3E}">
        <p14:creationId xmlns:p14="http://schemas.microsoft.com/office/powerpoint/2010/main" val="1980744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457200" y="205979"/>
            <a:ext cx="8229600" cy="618638"/>
          </a:xfrm>
          <a:prstGeom prst="rect">
            <a:avLst/>
          </a:prstGeom>
        </p:spPr>
        <p:txBody>
          <a:bodyPr wrap="square" lIns="91425" tIns="91425" rIns="91425" bIns="91425" anchor="ctr" anchorCtr="0">
            <a:noAutofit/>
          </a:bodyPr>
          <a:lstStyle/>
          <a:p>
            <a:pPr lvl="0" rtl="0">
              <a:spcBef>
                <a:spcPts val="0"/>
              </a:spcBef>
              <a:buNone/>
            </a:pPr>
            <a:r>
              <a:rPr lang="en-US" sz="3200" dirty="0">
                <a:solidFill>
                  <a:srgbClr val="FFFFFF"/>
                </a:solidFill>
              </a:rPr>
              <a:t>Introduction</a:t>
            </a:r>
            <a:endParaRPr lang="en" sz="3200" dirty="0">
              <a:solidFill>
                <a:srgbClr val="FFFFFF"/>
              </a:solidFill>
            </a:endParaRPr>
          </a:p>
        </p:txBody>
      </p:sp>
      <p:sp>
        <p:nvSpPr>
          <p:cNvPr id="4" name="Shape 138">
            <a:extLst>
              <a:ext uri="{FF2B5EF4-FFF2-40B4-BE49-F238E27FC236}">
                <a16:creationId xmlns:a16="http://schemas.microsoft.com/office/drawing/2014/main" id="{EED157DD-E44E-4F79-B4BD-7D7434204B02}"/>
              </a:ext>
            </a:extLst>
          </p:cNvPr>
          <p:cNvSpPr txBox="1">
            <a:spLocks noGrp="1"/>
          </p:cNvSpPr>
          <p:nvPr>
            <p:ph type="body" idx="1"/>
          </p:nvPr>
        </p:nvSpPr>
        <p:spPr>
          <a:xfrm>
            <a:off x="346287" y="995326"/>
            <a:ext cx="8229600" cy="3388932"/>
          </a:xfrm>
          <a:prstGeom prst="rect">
            <a:avLst/>
          </a:prstGeom>
        </p:spPr>
        <p:txBody>
          <a:bodyPr wrap="square" lIns="91425" tIns="91425" rIns="91425" bIns="91425" anchor="t" anchorCtr="0">
            <a:noAutofit/>
          </a:bodyPr>
          <a:lstStyle/>
          <a:p>
            <a:pPr marL="114300" lvl="0" indent="0">
              <a:spcBef>
                <a:spcPts val="0"/>
              </a:spcBef>
              <a:buClr>
                <a:srgbClr val="FFFFFF"/>
              </a:buClr>
              <a:buNone/>
            </a:pPr>
            <a:r>
              <a:rPr lang="en-US" sz="1800" dirty="0">
                <a:solidFill>
                  <a:schemeClr val="bg1">
                    <a:lumMod val="95000"/>
                  </a:schemeClr>
                </a:solidFill>
              </a:rPr>
              <a:t>What is </a:t>
            </a:r>
            <a:r>
              <a:rPr lang="en-US" sz="1800" b="1" u="sng" dirty="0">
                <a:solidFill>
                  <a:schemeClr val="bg1">
                    <a:lumMod val="95000"/>
                  </a:schemeClr>
                </a:solidFill>
              </a:rPr>
              <a:t>Internet Of Things</a:t>
            </a:r>
            <a:r>
              <a:rPr lang="en-US" sz="1800" u="sng" dirty="0">
                <a:solidFill>
                  <a:schemeClr val="bg1">
                    <a:lumMod val="95000"/>
                  </a:schemeClr>
                </a:solidFill>
              </a:rPr>
              <a:t>?</a:t>
            </a:r>
          </a:p>
          <a:p>
            <a:pPr marL="114300" lvl="0" indent="0">
              <a:spcBef>
                <a:spcPts val="0"/>
              </a:spcBef>
              <a:buClr>
                <a:srgbClr val="FFFFFF"/>
              </a:buClr>
              <a:buNone/>
            </a:pPr>
            <a:r>
              <a:rPr lang="en-US" sz="1600" dirty="0">
                <a:solidFill>
                  <a:schemeClr val="bg1">
                    <a:lumMod val="95000"/>
                  </a:schemeClr>
                </a:solidFill>
              </a:rPr>
              <a:t>A new and emerging concept of connecting any device or appliance to the internet and therefore controlling the way they function. By having sensors embedded into these                                                                devices, they can be able to send and receive important data.</a:t>
            </a:r>
          </a:p>
          <a:p>
            <a:pPr marL="114300" lvl="0" indent="0">
              <a:spcBef>
                <a:spcPts val="0"/>
              </a:spcBef>
              <a:buClr>
                <a:srgbClr val="FFFFFF"/>
              </a:buClr>
              <a:buNone/>
            </a:pPr>
            <a:endParaRPr lang="en-US" sz="1600" dirty="0">
              <a:solidFill>
                <a:schemeClr val="bg1">
                  <a:lumMod val="95000"/>
                </a:schemeClr>
              </a:solidFill>
            </a:endParaRPr>
          </a:p>
          <a:p>
            <a:pPr marL="114300" lvl="0" indent="0">
              <a:spcBef>
                <a:spcPts val="0"/>
              </a:spcBef>
              <a:buClr>
                <a:srgbClr val="FFFFFF"/>
              </a:buClr>
              <a:buNone/>
            </a:pPr>
            <a:r>
              <a:rPr lang="en-US" sz="1800" dirty="0">
                <a:solidFill>
                  <a:schemeClr val="bg1">
                    <a:lumMod val="95000"/>
                  </a:schemeClr>
                </a:solidFill>
              </a:rPr>
              <a:t>Where can this be used?</a:t>
            </a:r>
          </a:p>
          <a:p>
            <a:pPr marL="400050" lvl="0" indent="-285750">
              <a:spcBef>
                <a:spcPts val="0"/>
              </a:spcBef>
              <a:buClr>
                <a:srgbClr val="FFFFFF"/>
              </a:buClr>
              <a:buFont typeface="Arial" panose="020B0604020202020204" pitchFamily="34" charset="0"/>
              <a:buChar char="•"/>
            </a:pPr>
            <a:r>
              <a:rPr lang="en-US" sz="1800" dirty="0">
                <a:solidFill>
                  <a:schemeClr val="bg1">
                    <a:lumMod val="95000"/>
                  </a:schemeClr>
                </a:solidFill>
              </a:rPr>
              <a:t>Home automations</a:t>
            </a:r>
          </a:p>
          <a:p>
            <a:pPr marL="400050" lvl="0" indent="-285750">
              <a:spcBef>
                <a:spcPts val="0"/>
              </a:spcBef>
              <a:buClr>
                <a:srgbClr val="FFFFFF"/>
              </a:buClr>
              <a:buFont typeface="Arial" panose="020B0604020202020204" pitchFamily="34" charset="0"/>
              <a:buChar char="•"/>
            </a:pPr>
            <a:r>
              <a:rPr lang="en-US" sz="1800" dirty="0">
                <a:solidFill>
                  <a:schemeClr val="bg1">
                    <a:lumMod val="95000"/>
                  </a:schemeClr>
                </a:solidFill>
              </a:rPr>
              <a:t>Industrial use</a:t>
            </a:r>
          </a:p>
          <a:p>
            <a:pPr marL="400050" lvl="0" indent="-285750">
              <a:spcBef>
                <a:spcPts val="0"/>
              </a:spcBef>
              <a:buClr>
                <a:srgbClr val="FFFFFF"/>
              </a:buClr>
              <a:buFont typeface="Arial" panose="020B0604020202020204" pitchFamily="34" charset="0"/>
              <a:buChar char="•"/>
            </a:pPr>
            <a:r>
              <a:rPr lang="en-US" sz="1800" dirty="0">
                <a:solidFill>
                  <a:schemeClr val="bg1">
                    <a:lumMod val="95000"/>
                  </a:schemeClr>
                </a:solidFill>
              </a:rPr>
              <a:t>Agricultural use</a:t>
            </a:r>
          </a:p>
          <a:p>
            <a:pPr marL="400050" lvl="0" indent="-285750">
              <a:spcBef>
                <a:spcPts val="0"/>
              </a:spcBef>
              <a:buClr>
                <a:srgbClr val="FFFFFF"/>
              </a:buClr>
              <a:buFont typeface="Arial" panose="020B0604020202020204" pitchFamily="34" charset="0"/>
              <a:buChar char="•"/>
            </a:pPr>
            <a:r>
              <a:rPr lang="en-US" sz="1800" dirty="0">
                <a:solidFill>
                  <a:schemeClr val="bg1">
                    <a:lumMod val="95000"/>
                  </a:schemeClr>
                </a:solidFill>
              </a:rPr>
              <a:t>Healthcare </a:t>
            </a:r>
          </a:p>
        </p:txBody>
      </p:sp>
      <p:pic>
        <p:nvPicPr>
          <p:cNvPr id="1030" name="Picture 6" descr="[video-to-gif output image]">
            <a:extLst>
              <a:ext uri="{FF2B5EF4-FFF2-40B4-BE49-F238E27FC236}">
                <a16:creationId xmlns:a16="http://schemas.microsoft.com/office/drawing/2014/main" id="{22481E0C-8EC2-4986-A9C3-12428C6BE79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18702"/>
            <a:ext cx="4282832" cy="243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513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pic>
        <p:nvPicPr>
          <p:cNvPr id="6146" name="Picture 2" descr="Image result for internet of things example">
            <a:extLst>
              <a:ext uri="{FF2B5EF4-FFF2-40B4-BE49-F238E27FC236}">
                <a16:creationId xmlns:a16="http://schemas.microsoft.com/office/drawing/2014/main" id="{3FD550FC-E8F1-46F5-B337-2120B122A7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63525"/>
            <a:ext cx="9144000" cy="4614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170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sz="3600" dirty="0">
                <a:solidFill>
                  <a:srgbClr val="FFFFFF"/>
                </a:solidFill>
              </a:rPr>
              <a:t>What we are going to do today</a:t>
            </a:r>
            <a:endParaRPr lang="en" sz="3600" dirty="0">
              <a:solidFill>
                <a:srgbClr val="FFFFFF"/>
              </a:solidFill>
            </a:endParaRPr>
          </a:p>
        </p:txBody>
      </p:sp>
      <p:sp>
        <p:nvSpPr>
          <p:cNvPr id="7" name="TextBox 6">
            <a:extLst>
              <a:ext uri="{FF2B5EF4-FFF2-40B4-BE49-F238E27FC236}">
                <a16:creationId xmlns:a16="http://schemas.microsoft.com/office/drawing/2014/main" id="{726BF056-02B2-4472-A12A-D6CBE4DB21E1}"/>
              </a:ext>
            </a:extLst>
          </p:cNvPr>
          <p:cNvSpPr txBox="1"/>
          <p:nvPr/>
        </p:nvSpPr>
        <p:spPr>
          <a:xfrm>
            <a:off x="202922" y="1152279"/>
            <a:ext cx="8229600" cy="2559996"/>
          </a:xfrm>
          <a:prstGeom prst="rect">
            <a:avLst/>
          </a:prstGeom>
          <a:noFill/>
        </p:spPr>
        <p:txBody>
          <a:bodyPr wrap="square" rtlCol="0">
            <a:spAutoFit/>
          </a:bodyPr>
          <a:lstStyle/>
          <a:p>
            <a:pPr marL="285750" indent="-285750">
              <a:lnSpc>
                <a:spcPct val="300000"/>
              </a:lnSpc>
              <a:buFont typeface="Arial" panose="020B0604020202020204" pitchFamily="34" charset="0"/>
              <a:buChar char="•"/>
            </a:pPr>
            <a:r>
              <a:rPr lang="en-US" sz="1900" b="1" dirty="0">
                <a:solidFill>
                  <a:schemeClr val="bg1"/>
                </a:solidFill>
              </a:rPr>
              <a:t>Data monitoring</a:t>
            </a:r>
          </a:p>
          <a:p>
            <a:pPr marL="285750" indent="-285750">
              <a:lnSpc>
                <a:spcPct val="300000"/>
              </a:lnSpc>
              <a:buFont typeface="Arial" panose="020B0604020202020204" pitchFamily="34" charset="0"/>
              <a:buChar char="•"/>
            </a:pPr>
            <a:r>
              <a:rPr lang="en-US" sz="1900" b="1" dirty="0">
                <a:solidFill>
                  <a:schemeClr val="bg1"/>
                </a:solidFill>
              </a:rPr>
              <a:t>Notifications</a:t>
            </a:r>
          </a:p>
          <a:p>
            <a:pPr marL="285750" indent="-285750">
              <a:lnSpc>
                <a:spcPct val="300000"/>
              </a:lnSpc>
              <a:buFont typeface="Arial" panose="020B0604020202020204" pitchFamily="34" charset="0"/>
              <a:buChar char="•"/>
            </a:pPr>
            <a:r>
              <a:rPr lang="en-US" sz="1900" b="1" dirty="0">
                <a:solidFill>
                  <a:schemeClr val="bg1"/>
                </a:solidFill>
              </a:rPr>
              <a:t>Controlling</a:t>
            </a:r>
          </a:p>
        </p:txBody>
      </p:sp>
      <p:pic>
        <p:nvPicPr>
          <p:cNvPr id="2050" name="Picture 2" descr="Image result for data monitoring">
            <a:extLst>
              <a:ext uri="{FF2B5EF4-FFF2-40B4-BE49-F238E27FC236}">
                <a16:creationId xmlns:a16="http://schemas.microsoft.com/office/drawing/2014/main" id="{412D6F9F-6E74-451D-8A01-3C2A6533D8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8950" y="1196730"/>
            <a:ext cx="5734328" cy="2951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80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sz="3600" dirty="0">
                <a:solidFill>
                  <a:srgbClr val="FFFFFF"/>
                </a:solidFill>
              </a:rPr>
              <a:t>Data monitoring</a:t>
            </a:r>
            <a:endParaRPr lang="en" sz="3600" dirty="0">
              <a:solidFill>
                <a:srgbClr val="FFFFFF"/>
              </a:solidFill>
            </a:endParaRPr>
          </a:p>
        </p:txBody>
      </p:sp>
      <p:sp>
        <p:nvSpPr>
          <p:cNvPr id="2" name="TextBox 1">
            <a:extLst>
              <a:ext uri="{FF2B5EF4-FFF2-40B4-BE49-F238E27FC236}">
                <a16:creationId xmlns:a16="http://schemas.microsoft.com/office/drawing/2014/main" id="{39D2E49E-8DD2-4053-855E-B881830FFADD}"/>
              </a:ext>
            </a:extLst>
          </p:cNvPr>
          <p:cNvSpPr txBox="1"/>
          <p:nvPr/>
        </p:nvSpPr>
        <p:spPr>
          <a:xfrm>
            <a:off x="728283" y="1221897"/>
            <a:ext cx="6643561" cy="553998"/>
          </a:xfrm>
          <a:prstGeom prst="rect">
            <a:avLst/>
          </a:prstGeom>
          <a:noFill/>
        </p:spPr>
        <p:txBody>
          <a:bodyPr wrap="square" rtlCol="0">
            <a:spAutoFit/>
          </a:bodyPr>
          <a:lstStyle/>
          <a:p>
            <a:r>
              <a:rPr lang="en-US" sz="1600" dirty="0">
                <a:solidFill>
                  <a:schemeClr val="bg1"/>
                </a:solidFill>
              </a:rPr>
              <a:t>Will be monitored using </a:t>
            </a:r>
            <a:r>
              <a:rPr lang="en-US" sz="1600" dirty="0" err="1">
                <a:solidFill>
                  <a:schemeClr val="bg1"/>
                </a:solidFill>
              </a:rPr>
              <a:t>ThingSpeak</a:t>
            </a:r>
            <a:endParaRPr lang="en-US" sz="1600" dirty="0">
              <a:solidFill>
                <a:schemeClr val="bg1"/>
              </a:solidFill>
            </a:endParaRPr>
          </a:p>
          <a:p>
            <a:endParaRPr lang="en-US" dirty="0">
              <a:solidFill>
                <a:schemeClr val="bg1"/>
              </a:solidFill>
            </a:endParaRPr>
          </a:p>
        </p:txBody>
      </p:sp>
      <p:pic>
        <p:nvPicPr>
          <p:cNvPr id="2052" name="Picture 4" descr="Image result for thingspeak graphs">
            <a:extLst>
              <a:ext uri="{FF2B5EF4-FFF2-40B4-BE49-F238E27FC236}">
                <a16:creationId xmlns:a16="http://schemas.microsoft.com/office/drawing/2014/main" id="{82D4836C-4764-44A1-861E-D36AB67BDB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852" y="1553671"/>
            <a:ext cx="4362955" cy="27788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D6C543B-A589-4D40-A0D5-A8EAF5C57641}"/>
              </a:ext>
            </a:extLst>
          </p:cNvPr>
          <p:cNvSpPr txBox="1"/>
          <p:nvPr/>
        </p:nvSpPr>
        <p:spPr>
          <a:xfrm>
            <a:off x="5482547" y="1553671"/>
            <a:ext cx="3378424" cy="2246769"/>
          </a:xfrm>
          <a:prstGeom prst="rect">
            <a:avLst/>
          </a:prstGeom>
          <a:noFill/>
        </p:spPr>
        <p:txBody>
          <a:bodyPr wrap="square" rtlCol="0">
            <a:spAutoFit/>
          </a:bodyPr>
          <a:lstStyle/>
          <a:p>
            <a:r>
              <a:rPr lang="en-US" dirty="0" err="1">
                <a:solidFill>
                  <a:schemeClr val="bg1"/>
                </a:solidFill>
              </a:rPr>
              <a:t>ThingSpeak</a:t>
            </a:r>
            <a:r>
              <a:rPr lang="en-US" dirty="0">
                <a:solidFill>
                  <a:schemeClr val="bg1"/>
                </a:solidFill>
              </a:rPr>
              <a:t> is an online application which can be used to monitor sensor data sent through the internet and display it in a graphical format.</a:t>
            </a:r>
          </a:p>
          <a:p>
            <a:endParaRPr lang="en-US" dirty="0">
              <a:solidFill>
                <a:schemeClr val="bg1"/>
              </a:solidFill>
            </a:endParaRPr>
          </a:p>
          <a:p>
            <a:r>
              <a:rPr lang="en-US" dirty="0">
                <a:solidFill>
                  <a:schemeClr val="bg1"/>
                </a:solidFill>
              </a:rPr>
              <a:t>In this workshop, we will monitor the following parameters:</a:t>
            </a:r>
          </a:p>
          <a:p>
            <a:pPr marL="285750" indent="-285750">
              <a:buFont typeface="Arial" panose="020B0604020202020204" pitchFamily="34" charset="0"/>
              <a:buChar char="•"/>
            </a:pPr>
            <a:r>
              <a:rPr lang="en-US" dirty="0">
                <a:solidFill>
                  <a:schemeClr val="bg1"/>
                </a:solidFill>
              </a:rPr>
              <a:t>Temperature</a:t>
            </a:r>
          </a:p>
          <a:p>
            <a:pPr marL="285750" indent="-285750">
              <a:buFont typeface="Arial" panose="020B0604020202020204" pitchFamily="34" charset="0"/>
              <a:buChar char="•"/>
            </a:pPr>
            <a:r>
              <a:rPr lang="en-US" dirty="0">
                <a:solidFill>
                  <a:schemeClr val="bg1"/>
                </a:solidFill>
              </a:rPr>
              <a:t>Motions</a:t>
            </a:r>
          </a:p>
          <a:p>
            <a:pPr marL="285750" indent="-285750">
              <a:buFont typeface="Arial" panose="020B0604020202020204" pitchFamily="34" charset="0"/>
              <a:buChar char="•"/>
            </a:pPr>
            <a:r>
              <a:rPr lang="en-US" dirty="0">
                <a:solidFill>
                  <a:schemeClr val="bg1"/>
                </a:solidFill>
              </a:rPr>
              <a:t>Light </a:t>
            </a:r>
          </a:p>
        </p:txBody>
      </p:sp>
    </p:spTree>
    <p:extLst>
      <p:ext uri="{BB962C8B-B14F-4D97-AF65-F5344CB8AC3E}">
        <p14:creationId xmlns:p14="http://schemas.microsoft.com/office/powerpoint/2010/main" val="1640148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sz="3600" dirty="0">
                <a:solidFill>
                  <a:srgbClr val="FFFFFF"/>
                </a:solidFill>
              </a:rPr>
              <a:t>Notifications</a:t>
            </a:r>
            <a:endParaRPr lang="en" sz="3600" dirty="0">
              <a:solidFill>
                <a:srgbClr val="FFFFFF"/>
              </a:solidFill>
            </a:endParaRPr>
          </a:p>
        </p:txBody>
      </p:sp>
      <p:sp>
        <p:nvSpPr>
          <p:cNvPr id="7" name="TextBox 6">
            <a:extLst>
              <a:ext uri="{FF2B5EF4-FFF2-40B4-BE49-F238E27FC236}">
                <a16:creationId xmlns:a16="http://schemas.microsoft.com/office/drawing/2014/main" id="{726BF056-02B2-4472-A12A-D6CBE4DB21E1}"/>
              </a:ext>
            </a:extLst>
          </p:cNvPr>
          <p:cNvSpPr txBox="1"/>
          <p:nvPr/>
        </p:nvSpPr>
        <p:spPr>
          <a:xfrm>
            <a:off x="331773" y="1063379"/>
            <a:ext cx="8229600"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Notifications will be triggered using IFTTT (</a:t>
            </a:r>
            <a:r>
              <a:rPr lang="en-US" sz="2000" u="sng" dirty="0">
                <a:solidFill>
                  <a:schemeClr val="bg1"/>
                </a:solidFill>
              </a:rPr>
              <a:t>IF</a:t>
            </a:r>
            <a:r>
              <a:rPr lang="en-US" sz="2000" dirty="0">
                <a:solidFill>
                  <a:schemeClr val="bg1"/>
                </a:solidFill>
              </a:rPr>
              <a:t> </a:t>
            </a:r>
            <a:r>
              <a:rPr lang="en-US" sz="2000" u="sng" dirty="0">
                <a:solidFill>
                  <a:schemeClr val="bg1"/>
                </a:solidFill>
              </a:rPr>
              <a:t>T</a:t>
            </a:r>
            <a:r>
              <a:rPr lang="en-US" sz="2000" dirty="0">
                <a:solidFill>
                  <a:schemeClr val="bg1"/>
                </a:solidFill>
              </a:rPr>
              <a:t>his </a:t>
            </a:r>
            <a:r>
              <a:rPr lang="en-US" sz="2000" u="sng" dirty="0">
                <a:solidFill>
                  <a:schemeClr val="bg1"/>
                </a:solidFill>
              </a:rPr>
              <a:t>T</a:t>
            </a:r>
            <a:r>
              <a:rPr lang="en-US" sz="2000" dirty="0">
                <a:solidFill>
                  <a:schemeClr val="bg1"/>
                </a:solidFill>
              </a:rPr>
              <a:t>hen </a:t>
            </a:r>
            <a:r>
              <a:rPr lang="en-US" sz="2000" u="sng" dirty="0">
                <a:solidFill>
                  <a:schemeClr val="bg1"/>
                </a:solidFill>
              </a:rPr>
              <a:t>T</a:t>
            </a:r>
            <a:r>
              <a:rPr lang="en-US" sz="2000" dirty="0">
                <a:solidFill>
                  <a:schemeClr val="bg1"/>
                </a:solidFill>
              </a:rPr>
              <a:t>hat)</a:t>
            </a:r>
          </a:p>
        </p:txBody>
      </p:sp>
      <p:pic>
        <p:nvPicPr>
          <p:cNvPr id="4098" name="Picture 2" descr="Image result for ifttt">
            <a:extLst>
              <a:ext uri="{FF2B5EF4-FFF2-40B4-BE49-F238E27FC236}">
                <a16:creationId xmlns:a16="http://schemas.microsoft.com/office/drawing/2014/main" id="{5FA93064-A929-4001-B44F-A50D5638B1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773" y="1584014"/>
            <a:ext cx="5062917" cy="284789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D202E65-88B2-4951-88F1-57CF993C28D2}"/>
              </a:ext>
            </a:extLst>
          </p:cNvPr>
          <p:cNvSpPr txBox="1"/>
          <p:nvPr/>
        </p:nvSpPr>
        <p:spPr>
          <a:xfrm>
            <a:off x="5526860" y="1584014"/>
            <a:ext cx="3285367" cy="2246769"/>
          </a:xfrm>
          <a:prstGeom prst="rect">
            <a:avLst/>
          </a:prstGeom>
          <a:noFill/>
        </p:spPr>
        <p:txBody>
          <a:bodyPr wrap="square" rtlCol="0">
            <a:spAutoFit/>
          </a:bodyPr>
          <a:lstStyle/>
          <a:p>
            <a:r>
              <a:rPr lang="en-US" dirty="0">
                <a:solidFill>
                  <a:schemeClr val="bg1"/>
                </a:solidFill>
              </a:rPr>
              <a:t>In this workshop, we will enable notifications to be sent to our mobile devices using the IFTTT application.</a:t>
            </a:r>
          </a:p>
          <a:p>
            <a:endParaRPr lang="en-US" dirty="0">
              <a:solidFill>
                <a:schemeClr val="bg1"/>
              </a:solidFill>
            </a:endParaRPr>
          </a:p>
          <a:p>
            <a:r>
              <a:rPr lang="en-US" dirty="0">
                <a:solidFill>
                  <a:schemeClr val="bg1"/>
                </a:solidFill>
              </a:rPr>
              <a:t> We will trigger notifications for:</a:t>
            </a:r>
          </a:p>
          <a:p>
            <a:pPr marL="285750" indent="-285750">
              <a:buFont typeface="Arial" panose="020B0604020202020204" pitchFamily="34" charset="0"/>
              <a:buChar char="•"/>
            </a:pPr>
            <a:r>
              <a:rPr lang="en-US" dirty="0">
                <a:solidFill>
                  <a:schemeClr val="bg1"/>
                </a:solidFill>
              </a:rPr>
              <a:t>Detected motion</a:t>
            </a:r>
          </a:p>
          <a:p>
            <a:pPr marL="285750" indent="-285750">
              <a:buFont typeface="Arial" panose="020B0604020202020204" pitchFamily="34" charset="0"/>
              <a:buChar char="•"/>
            </a:pPr>
            <a:r>
              <a:rPr lang="en-US" dirty="0">
                <a:solidFill>
                  <a:schemeClr val="bg1"/>
                </a:solidFill>
              </a:rPr>
              <a:t>If temperature goes beyond a certain value.</a:t>
            </a:r>
          </a:p>
          <a:p>
            <a:pPr marL="285750" indent="-285750">
              <a:buFont typeface="Arial" panose="020B0604020202020204" pitchFamily="34" charset="0"/>
              <a:buChar char="•"/>
            </a:pPr>
            <a:r>
              <a:rPr lang="en-US" dirty="0">
                <a:solidFill>
                  <a:schemeClr val="bg1"/>
                </a:solidFill>
              </a:rPr>
              <a:t>If light is detected.</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187753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sz="3600" dirty="0">
                <a:solidFill>
                  <a:srgbClr val="FFFFFF"/>
                </a:solidFill>
              </a:rPr>
              <a:t>Control</a:t>
            </a:r>
            <a:endParaRPr lang="en" sz="3600" dirty="0">
              <a:solidFill>
                <a:srgbClr val="FFFFFF"/>
              </a:solidFill>
            </a:endParaRPr>
          </a:p>
        </p:txBody>
      </p:sp>
      <p:sp>
        <p:nvSpPr>
          <p:cNvPr id="7" name="TextBox 6">
            <a:extLst>
              <a:ext uri="{FF2B5EF4-FFF2-40B4-BE49-F238E27FC236}">
                <a16:creationId xmlns:a16="http://schemas.microsoft.com/office/drawing/2014/main" id="{726BF056-02B2-4472-A12A-D6CBE4DB21E1}"/>
              </a:ext>
            </a:extLst>
          </p:cNvPr>
          <p:cNvSpPr txBox="1"/>
          <p:nvPr/>
        </p:nvSpPr>
        <p:spPr>
          <a:xfrm>
            <a:off x="331773" y="1063379"/>
            <a:ext cx="8229600" cy="707886"/>
          </a:xfrm>
          <a:prstGeom prst="rect">
            <a:avLst/>
          </a:prstGeom>
          <a:noFill/>
        </p:spPr>
        <p:txBody>
          <a:bodyPr wrap="square" rtlCol="0">
            <a:spAutoFit/>
          </a:bodyPr>
          <a:lstStyle/>
          <a:p>
            <a:r>
              <a:rPr lang="en-US" sz="2000" dirty="0">
                <a:solidFill>
                  <a:schemeClr val="bg1"/>
                </a:solidFill>
              </a:rPr>
              <a:t>Control of devices through browser can be enabled by </a:t>
            </a:r>
            <a:r>
              <a:rPr lang="en-US" sz="2000" dirty="0" err="1">
                <a:solidFill>
                  <a:schemeClr val="bg1"/>
                </a:solidFill>
              </a:rPr>
              <a:t>Pubnub</a:t>
            </a:r>
            <a:r>
              <a:rPr lang="en-US" sz="2000" dirty="0">
                <a:solidFill>
                  <a:schemeClr val="bg1"/>
                </a:solidFill>
              </a:rPr>
              <a:t>.</a:t>
            </a:r>
          </a:p>
          <a:p>
            <a:endParaRPr lang="en-US" sz="2000" dirty="0">
              <a:solidFill>
                <a:schemeClr val="bg1"/>
              </a:solidFill>
            </a:endParaRPr>
          </a:p>
        </p:txBody>
      </p:sp>
      <p:pic>
        <p:nvPicPr>
          <p:cNvPr id="5122" name="Picture 2" descr="Image result for pubnub">
            <a:extLst>
              <a:ext uri="{FF2B5EF4-FFF2-40B4-BE49-F238E27FC236}">
                <a16:creationId xmlns:a16="http://schemas.microsoft.com/office/drawing/2014/main" id="{733C3BEA-8A40-4640-83E0-69B94876F6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831" y="1771265"/>
            <a:ext cx="647700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566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 sz="3600" dirty="0">
                <a:solidFill>
                  <a:schemeClr val="bg1"/>
                </a:solidFill>
              </a:rPr>
              <a:t>The Raspberry P</a:t>
            </a:r>
            <a:r>
              <a:rPr lang="en-US" sz="3600" dirty="0">
                <a:solidFill>
                  <a:schemeClr val="bg1"/>
                </a:solidFill>
              </a:rPr>
              <a:t>I</a:t>
            </a:r>
            <a:r>
              <a:rPr lang="en" sz="3600" dirty="0">
                <a:solidFill>
                  <a:schemeClr val="bg1"/>
                </a:solidFill>
              </a:rPr>
              <a:t> </a:t>
            </a:r>
          </a:p>
        </p:txBody>
      </p:sp>
      <p:pic>
        <p:nvPicPr>
          <p:cNvPr id="5" name="Shape 174">
            <a:extLst>
              <a:ext uri="{FF2B5EF4-FFF2-40B4-BE49-F238E27FC236}">
                <a16:creationId xmlns:a16="http://schemas.microsoft.com/office/drawing/2014/main" id="{4BF48355-C115-43B4-B216-2B5BBF3E5710}"/>
              </a:ext>
            </a:extLst>
          </p:cNvPr>
          <p:cNvPicPr preferRelativeResize="0"/>
          <p:nvPr/>
        </p:nvPicPr>
        <p:blipFill>
          <a:blip r:embed="rId4">
            <a:alphaModFix/>
          </a:blip>
          <a:stretch>
            <a:fillRect/>
          </a:stretch>
        </p:blipFill>
        <p:spPr>
          <a:xfrm>
            <a:off x="1468989" y="1063379"/>
            <a:ext cx="6206022" cy="3292479"/>
          </a:xfrm>
          <a:prstGeom prst="rect">
            <a:avLst/>
          </a:prstGeom>
          <a:noFill/>
          <a:ln>
            <a:noFill/>
          </a:ln>
        </p:spPr>
      </p:pic>
    </p:spTree>
    <p:extLst>
      <p:ext uri="{BB962C8B-B14F-4D97-AF65-F5344CB8AC3E}">
        <p14:creationId xmlns:p14="http://schemas.microsoft.com/office/powerpoint/2010/main" val="2701235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 sz="3600" dirty="0">
                <a:solidFill>
                  <a:schemeClr val="bg1"/>
                </a:solidFill>
              </a:rPr>
              <a:t>DHT11 - Temp &amp; Humidity Sensor</a:t>
            </a:r>
          </a:p>
        </p:txBody>
      </p:sp>
      <p:pic>
        <p:nvPicPr>
          <p:cNvPr id="3078" name="Picture 6" descr="https://www.smart-prototyping.com/image/cache/data/2_components/sensors/101810%20DHT11/DHT11-2-750x750.jpg">
            <a:extLst>
              <a:ext uri="{FF2B5EF4-FFF2-40B4-BE49-F238E27FC236}">
                <a16:creationId xmlns:a16="http://schemas.microsoft.com/office/drawing/2014/main" id="{C365DE3D-6D34-4D87-815C-73AF82A972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738" t="37672" r="19544" b="30864"/>
          <a:stretch/>
        </p:blipFill>
        <p:spPr bwMode="auto">
          <a:xfrm rot="19449570">
            <a:off x="6002575" y="1765029"/>
            <a:ext cx="2827897" cy="13336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2B00694-D1BE-41FA-97FF-A2F218373535}"/>
              </a:ext>
            </a:extLst>
          </p:cNvPr>
          <p:cNvSpPr txBox="1"/>
          <p:nvPr/>
        </p:nvSpPr>
        <p:spPr>
          <a:xfrm>
            <a:off x="457199" y="1337936"/>
            <a:ext cx="5208955" cy="27315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500" dirty="0">
                <a:solidFill>
                  <a:schemeClr val="bg1"/>
                </a:solidFill>
              </a:rPr>
              <a:t>Measure your surrounding air temperature and relative humidity </a:t>
            </a:r>
          </a:p>
          <a:p>
            <a:pPr marL="285750" indent="-285750">
              <a:lnSpc>
                <a:spcPct val="150000"/>
              </a:lnSpc>
              <a:buFont typeface="Arial" panose="020B0604020202020204" pitchFamily="34" charset="0"/>
              <a:buChar char="•"/>
            </a:pPr>
            <a:r>
              <a:rPr lang="en-US" sz="1500" dirty="0">
                <a:solidFill>
                  <a:schemeClr val="bg1"/>
                </a:solidFill>
              </a:rPr>
              <a:t>Capacitive humidity sensor</a:t>
            </a:r>
          </a:p>
          <a:p>
            <a:pPr marL="285750" indent="-285750">
              <a:lnSpc>
                <a:spcPct val="150000"/>
              </a:lnSpc>
              <a:buFont typeface="Arial" panose="020B0604020202020204" pitchFamily="34" charset="0"/>
              <a:buChar char="•"/>
            </a:pPr>
            <a:r>
              <a:rPr lang="en-US" sz="1500" dirty="0">
                <a:solidFill>
                  <a:schemeClr val="bg1"/>
                </a:solidFill>
              </a:rPr>
              <a:t>Thermistor for temperature sensing</a:t>
            </a:r>
          </a:p>
          <a:p>
            <a:pPr marL="285750" indent="-285750">
              <a:lnSpc>
                <a:spcPct val="150000"/>
              </a:lnSpc>
              <a:buFont typeface="Arial" panose="020B0604020202020204" pitchFamily="34" charset="0"/>
              <a:buChar char="•"/>
            </a:pPr>
            <a:r>
              <a:rPr lang="en-US" sz="1500" kern="1200" dirty="0">
                <a:solidFill>
                  <a:schemeClr val="bg1"/>
                </a:solidFill>
              </a:rPr>
              <a:t>Mounted 10kΩ pull up resistor</a:t>
            </a:r>
          </a:p>
          <a:p>
            <a:pPr marL="285750" indent="-285750">
              <a:lnSpc>
                <a:spcPct val="150000"/>
              </a:lnSpc>
              <a:buFont typeface="Arial" panose="020B0604020202020204" pitchFamily="34" charset="0"/>
              <a:buChar char="•"/>
            </a:pPr>
            <a:r>
              <a:rPr lang="en-US" sz="1500" dirty="0">
                <a:solidFill>
                  <a:schemeClr val="bg1"/>
                </a:solidFill>
              </a:rPr>
              <a:t>Good for 20-80% humidity readings with 5% accuracy</a:t>
            </a:r>
          </a:p>
          <a:p>
            <a:pPr marL="285750" indent="-285750">
              <a:lnSpc>
                <a:spcPct val="150000"/>
              </a:lnSpc>
              <a:buFont typeface="Arial" panose="020B0604020202020204" pitchFamily="34" charset="0"/>
              <a:buChar char="•"/>
            </a:pPr>
            <a:r>
              <a:rPr lang="en-US" sz="1500" dirty="0">
                <a:solidFill>
                  <a:schemeClr val="bg1"/>
                </a:solidFill>
              </a:rPr>
              <a:t>Good for 0-50°C temperature readings ±2°C accuracy</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88035552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4164</TotalTime>
  <Words>553</Words>
  <Application>Microsoft Office PowerPoint</Application>
  <PresentationFormat>On-screen Show (16:9)</PresentationFormat>
  <Paragraphs>87</Paragraphs>
  <Slides>19</Slides>
  <Notes>19</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19</vt:i4>
      </vt:variant>
    </vt:vector>
  </HeadingPairs>
  <TitlesOfParts>
    <vt:vector size="23" baseType="lpstr">
      <vt:lpstr>Arial</vt:lpstr>
      <vt:lpstr>Calibri</vt:lpstr>
      <vt:lpstr>Simple Light</vt:lpstr>
      <vt:lpstr>Office Theme</vt:lpstr>
      <vt:lpstr>Beginners guide to IOT using a Raspberry Pi</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 Balancing robot</dc:title>
  <dc:creator>mohamed suhail</dc:creator>
  <cp:lastModifiedBy>rahul korani</cp:lastModifiedBy>
  <cp:revision>81</cp:revision>
  <dcterms:modified xsi:type="dcterms:W3CDTF">2017-11-17T22:39:19Z</dcterms:modified>
</cp:coreProperties>
</file>